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6" r:id="rId5"/>
    <p:sldId id="353" r:id="rId6"/>
    <p:sldId id="354" r:id="rId7"/>
    <p:sldId id="355" r:id="rId8"/>
    <p:sldId id="356" r:id="rId9"/>
    <p:sldId id="357" r:id="rId10"/>
    <p:sldId id="360" r:id="rId11"/>
    <p:sldId id="358" r:id="rId12"/>
    <p:sldId id="359" r:id="rId13"/>
    <p:sldId id="361" r:id="rId14"/>
    <p:sldId id="362" r:id="rId15"/>
    <p:sldId id="363" r:id="rId16"/>
    <p:sldId id="364" r:id="rId17"/>
    <p:sldId id="365" r:id="rId18"/>
    <p:sldId id="366" r:id="rId19"/>
    <p:sldId id="367" r:id="rId20"/>
    <p:sldId id="36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EED4"/>
    <a:srgbClr val="F8ECCF"/>
    <a:srgbClr val="E1EBFE"/>
    <a:srgbClr val="F5F7FB"/>
    <a:srgbClr val="FFFDF7"/>
    <a:srgbClr val="FFFEF8"/>
    <a:srgbClr val="F8F6F5"/>
    <a:srgbClr val="151635"/>
    <a:srgbClr val="03213B"/>
    <a:srgbClr val="0217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634"/>
  </p:normalViewPr>
  <p:slideViewPr>
    <p:cSldViewPr snapToGrid="0" showGuides="1">
      <p:cViewPr varScale="1">
        <p:scale>
          <a:sx n="106" d="100"/>
          <a:sy n="106" d="100"/>
        </p:scale>
        <p:origin x="114" y="9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7/9/2025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9E6FF6-8BFC-7E6F-1D94-E04ACD2679CD}"/>
              </a:ext>
            </a:extLst>
          </p:cNvPr>
          <p:cNvPicPr>
            <a:picLocks noChangeAspect="1"/>
          </p:cNvPicPr>
          <p:nvPr/>
        </p:nvPicPr>
        <p:blipFill>
          <a:blip r:embed="rId2"/>
          <a:srcRect b="9333"/>
          <a:stretch>
            <a:fillRect/>
          </a:stretch>
        </p:blipFill>
        <p:spPr>
          <a:xfrm>
            <a:off x="7781480" y="173509"/>
            <a:ext cx="4572000" cy="6217920"/>
          </a:xfrm>
          <a:prstGeom prst="rect">
            <a:avLst/>
          </a:prstGeom>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145767"/>
            <a:ext cx="7077231" cy="5330714"/>
          </a:xfrm>
        </p:spPr>
        <p:txBody>
          <a:bodyPr/>
          <a:lstStyle/>
          <a:p>
            <a:r>
              <a:rPr lang="en-US" sz="1400" dirty="0">
                <a:latin typeface="Spectral"/>
              </a:rPr>
              <a:t>Databases are foundational building blocks of System Design used to store, manage and retrieve data efficiently.</a:t>
            </a:r>
          </a:p>
          <a:p>
            <a:r>
              <a:rPr lang="en-US" sz="1400" dirty="0">
                <a:latin typeface="Spectral"/>
              </a:rPr>
              <a:t>A </a:t>
            </a:r>
            <a:r>
              <a:rPr lang="en-US" sz="1400" b="1" dirty="0">
                <a:latin typeface="Spectral"/>
              </a:rPr>
              <a:t>database</a:t>
            </a:r>
            <a:r>
              <a:rPr lang="en-US" sz="1400" dirty="0">
                <a:latin typeface="Spectral"/>
              </a:rPr>
              <a:t> is an organized collection of structured or unstructured data that is stored and accessed electronically. It allows users to efficiently </a:t>
            </a:r>
            <a:r>
              <a:rPr lang="en-US" sz="1400" b="1" dirty="0">
                <a:latin typeface="Spectral"/>
              </a:rPr>
              <a:t>store</a:t>
            </a:r>
            <a:r>
              <a:rPr lang="en-US" sz="1400" dirty="0">
                <a:latin typeface="Spectral"/>
              </a:rPr>
              <a:t>, </a:t>
            </a:r>
            <a:r>
              <a:rPr lang="en-US" sz="1400" b="1" dirty="0">
                <a:latin typeface="Spectral"/>
              </a:rPr>
              <a:t>retrieve</a:t>
            </a:r>
            <a:r>
              <a:rPr lang="en-US" sz="1400" dirty="0">
                <a:latin typeface="Spectral"/>
              </a:rPr>
              <a:t>, </a:t>
            </a:r>
            <a:r>
              <a:rPr lang="en-US" sz="1400" b="1" dirty="0">
                <a:latin typeface="Spectral"/>
              </a:rPr>
              <a:t>update</a:t>
            </a:r>
            <a:r>
              <a:rPr lang="en-US" sz="1400" dirty="0">
                <a:latin typeface="Spectral"/>
              </a:rPr>
              <a:t>, and </a:t>
            </a:r>
            <a:r>
              <a:rPr lang="en-US" sz="1400" b="1" dirty="0">
                <a:latin typeface="Spectral"/>
              </a:rPr>
              <a:t>manage</a:t>
            </a:r>
            <a:r>
              <a:rPr lang="en-US" sz="1400" dirty="0">
                <a:latin typeface="Spectral"/>
              </a:rPr>
              <a:t> information. Databases are managed by specialized software called </a:t>
            </a:r>
            <a:r>
              <a:rPr lang="en-US" sz="1400" b="1" dirty="0">
                <a:latin typeface="Spectral"/>
              </a:rPr>
              <a:t>Database Management Systems (DBMS)</a:t>
            </a:r>
            <a:r>
              <a:rPr lang="en-US" sz="1400" dirty="0">
                <a:latin typeface="Spectral"/>
              </a:rPr>
              <a:t>, such as MySQL, PostgreSQL, MongoDB, or Oracle.</a:t>
            </a:r>
          </a:p>
          <a:p>
            <a:endParaRPr lang="en-US" sz="1400" dirty="0">
              <a:latin typeface="Spectral"/>
            </a:endParaRPr>
          </a:p>
          <a:p>
            <a:r>
              <a:rPr lang="en-IN" sz="1400" b="1" dirty="0">
                <a:latin typeface="Spectral"/>
              </a:rPr>
              <a:t>Significance of Databases</a:t>
            </a:r>
            <a:endParaRPr lang="en-US" sz="1400" dirty="0">
              <a:latin typeface="Spectral"/>
            </a:endParaRPr>
          </a:p>
          <a:p>
            <a:pPr marL="285750" indent="-285750">
              <a:buFont typeface="Wingdings" panose="05000000000000000000" pitchFamily="2" charset="2"/>
              <a:buChar char="§"/>
            </a:pPr>
            <a:r>
              <a:rPr lang="en-US" sz="1400" dirty="0">
                <a:latin typeface="Spectral"/>
              </a:rPr>
              <a:t>Efficient Data Management</a:t>
            </a:r>
          </a:p>
          <a:p>
            <a:pPr marL="285750" indent="-285750">
              <a:buFont typeface="Wingdings" panose="05000000000000000000" pitchFamily="2" charset="2"/>
              <a:buChar char="§"/>
            </a:pPr>
            <a:r>
              <a:rPr lang="en-US" sz="1400" dirty="0">
                <a:latin typeface="Spectral"/>
              </a:rPr>
              <a:t>Data Integrity and Accuracy</a:t>
            </a:r>
          </a:p>
          <a:p>
            <a:pPr marL="285750" indent="-285750">
              <a:buFont typeface="Wingdings" panose="05000000000000000000" pitchFamily="2" charset="2"/>
              <a:buChar char="§"/>
            </a:pPr>
            <a:r>
              <a:rPr lang="en-US" sz="1400" dirty="0">
                <a:latin typeface="Spectral"/>
              </a:rPr>
              <a:t>Security and Access Control</a:t>
            </a:r>
          </a:p>
          <a:p>
            <a:pPr marL="285750" indent="-285750">
              <a:buFont typeface="Wingdings" panose="05000000000000000000" pitchFamily="2" charset="2"/>
              <a:buChar char="§"/>
            </a:pPr>
            <a:r>
              <a:rPr lang="en-US" sz="1400" dirty="0">
                <a:latin typeface="Spectral"/>
              </a:rPr>
              <a:t>Support for Transactions</a:t>
            </a:r>
          </a:p>
          <a:p>
            <a:pPr marL="285750" indent="-285750">
              <a:buFont typeface="Wingdings" panose="05000000000000000000" pitchFamily="2" charset="2"/>
              <a:buChar char="§"/>
            </a:pPr>
            <a:r>
              <a:rPr lang="en-US" sz="1400" dirty="0">
                <a:latin typeface="Spectral"/>
              </a:rPr>
              <a:t>Scalability</a:t>
            </a:r>
          </a:p>
          <a:p>
            <a:pPr marL="285750" indent="-285750">
              <a:buFont typeface="Wingdings" panose="05000000000000000000" pitchFamily="2" charset="2"/>
              <a:buChar char="§"/>
            </a:pPr>
            <a:r>
              <a:rPr lang="en-US" sz="1400" dirty="0">
                <a:latin typeface="Spectral"/>
              </a:rPr>
              <a:t>Data Sharing</a:t>
            </a:r>
          </a:p>
          <a:p>
            <a:pPr marL="285750" indent="-285750">
              <a:buFont typeface="Wingdings" panose="05000000000000000000" pitchFamily="2" charset="2"/>
              <a:buChar char="§"/>
            </a:pPr>
            <a:r>
              <a:rPr lang="en-US" sz="1400" dirty="0">
                <a:latin typeface="Spectral"/>
              </a:rPr>
              <a:t>Backup and Recovery</a:t>
            </a:r>
          </a:p>
          <a:p>
            <a:pPr marL="285750" indent="-285750">
              <a:buFont typeface="Wingdings" panose="05000000000000000000" pitchFamily="2" charset="2"/>
              <a:buChar char="§"/>
            </a:pPr>
            <a:r>
              <a:rPr lang="en-US" sz="1400" dirty="0">
                <a:latin typeface="Spectral"/>
              </a:rPr>
              <a:t>Foundation of Modern Applications</a:t>
            </a:r>
            <a:br>
              <a:rPr lang="en-US" sz="1400" dirty="0">
                <a:latin typeface="Spectral"/>
              </a:rPr>
            </a:br>
            <a:endParaRPr lang="en-US" sz="1400" dirty="0">
              <a:latin typeface="Spectral"/>
            </a:endParaRP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00862"/>
            <a:ext cx="7593279" cy="867859"/>
          </a:xfrm>
        </p:spPr>
        <p:txBody>
          <a:bodyPr/>
          <a:lstStyle/>
          <a:p>
            <a:r>
              <a:rPr lang="en-US" altLang="zh-CN" sz="3600" dirty="0"/>
              <a:t>What are different types of Databases?</a:t>
            </a:r>
            <a:endParaRPr lang="en-US" sz="3600" dirty="0"/>
          </a:p>
        </p:txBody>
      </p:sp>
    </p:spTree>
    <p:extLst>
      <p:ext uri="{BB962C8B-B14F-4D97-AF65-F5344CB8AC3E}">
        <p14:creationId xmlns:p14="http://schemas.microsoft.com/office/powerpoint/2010/main" val="7755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8F747E-2860-E2D7-3327-6463CF43506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1505B0-5653-764C-420D-E26B59AC8656}"/>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sp>
        <p:nvSpPr>
          <p:cNvPr id="6" name="Freeform: Shape 5">
            <a:extLst>
              <a:ext uri="{FF2B5EF4-FFF2-40B4-BE49-F238E27FC236}">
                <a16:creationId xmlns:a16="http://schemas.microsoft.com/office/drawing/2014/main" id="{77F7B2F8-7909-FF0F-67B1-FB52B796A498}"/>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C5E13BA6-056F-5936-0D7A-52E8D9E03CB6}"/>
              </a:ext>
            </a:extLst>
          </p:cNvPr>
          <p:cNvSpPr>
            <a:spLocks noGrp="1"/>
          </p:cNvSpPr>
          <p:nvPr>
            <p:ph type="title"/>
          </p:nvPr>
        </p:nvSpPr>
        <p:spPr>
          <a:xfrm>
            <a:off x="536732" y="335695"/>
            <a:ext cx="11116029" cy="453887"/>
          </a:xfrm>
        </p:spPr>
        <p:txBody>
          <a:bodyPr/>
          <a:lstStyle/>
          <a:p>
            <a:r>
              <a:rPr lang="en-IN" dirty="0"/>
              <a:t>9. Text Search Databases</a:t>
            </a:r>
          </a:p>
        </p:txBody>
      </p:sp>
      <p:cxnSp>
        <p:nvCxnSpPr>
          <p:cNvPr id="2" name="Straight Connector 1">
            <a:extLst>
              <a:ext uri="{FF2B5EF4-FFF2-40B4-BE49-F238E27FC236}">
                <a16:creationId xmlns:a16="http://schemas.microsoft.com/office/drawing/2014/main" id="{7CA7AE3D-F365-0899-1A52-7C5FDA041DB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38FE8B-A9A9-B533-086B-B47303C74724}"/>
              </a:ext>
            </a:extLst>
          </p:cNvPr>
          <p:cNvSpPr>
            <a:spLocks noGrp="1"/>
          </p:cNvSpPr>
          <p:nvPr>
            <p:ph type="body" sz="quarter" idx="28"/>
          </p:nvPr>
        </p:nvSpPr>
        <p:spPr>
          <a:xfrm>
            <a:off x="536732" y="994162"/>
            <a:ext cx="5872565" cy="5689899"/>
          </a:xfrm>
        </p:spPr>
        <p:txBody>
          <a:bodyPr/>
          <a:lstStyle/>
          <a:p>
            <a:r>
              <a:rPr lang="en-US" sz="1400" dirty="0">
                <a:latin typeface="Spectral"/>
              </a:rPr>
              <a:t>Text Search Databases are specialized systems designed for efficient storage, indexing, and retrieval of large volumes of unstructured or semi-structured text data.</a:t>
            </a:r>
          </a:p>
          <a:p>
            <a:r>
              <a:rPr lang="en-US" sz="1400" dirty="0">
                <a:latin typeface="Spectral"/>
              </a:rPr>
              <a:t>They provide fast and scalable search capabilities, enabling users to query and find relevant information from vast collections of documents, web pages, or other text-based content.</a:t>
            </a:r>
          </a:p>
          <a:p>
            <a:endParaRPr lang="en-US" sz="1400" dirty="0">
              <a:latin typeface="Spectral"/>
            </a:endParaRPr>
          </a:p>
          <a:p>
            <a:r>
              <a:rPr lang="en-US" sz="1400" b="1" dirty="0">
                <a:latin typeface="Spectral"/>
              </a:rPr>
              <a:t>Common Use-cases:</a:t>
            </a:r>
          </a:p>
          <a:p>
            <a:endParaRPr lang="en-US" sz="1400" b="1" dirty="0">
              <a:latin typeface="Spectral"/>
            </a:endParaRPr>
          </a:p>
          <a:p>
            <a:pPr marL="285750" indent="-285750">
              <a:buFont typeface="Arial" panose="020B0604020202020204" pitchFamily="34" charset="0"/>
              <a:buChar char="•"/>
            </a:pPr>
            <a:r>
              <a:rPr lang="en-US" sz="1400" b="1" dirty="0">
                <a:latin typeface="Spectral"/>
              </a:rPr>
              <a:t>E-commerce:</a:t>
            </a:r>
            <a:r>
              <a:rPr lang="en-US" sz="1400" dirty="0">
                <a:latin typeface="Spectral"/>
              </a:rPr>
              <a:t> For product searches within online stores, helping customers find products based on descriptions, reviews, and metadata.</a:t>
            </a:r>
          </a:p>
          <a:p>
            <a:pPr marL="285750" indent="-285750">
              <a:buFont typeface="Arial" panose="020B0604020202020204" pitchFamily="34" charset="0"/>
              <a:buChar char="•"/>
            </a:pPr>
            <a:r>
              <a:rPr lang="en-US" sz="1400" b="1" dirty="0">
                <a:latin typeface="Spectral"/>
              </a:rPr>
              <a:t>Web search:</a:t>
            </a:r>
            <a:r>
              <a:rPr lang="en-US" sz="1400" dirty="0">
                <a:latin typeface="Spectral"/>
              </a:rPr>
              <a:t> These are used in Search engines like Google, Bing, and DuckDuckGo to index and search the vast amount of content available on the internet, allowing users to find relevant web pages based on their queries.</a:t>
            </a:r>
          </a:p>
          <a:p>
            <a:pPr marL="285750" indent="-285750">
              <a:buFont typeface="Arial" panose="020B0604020202020204" pitchFamily="34" charset="0"/>
              <a:buChar char="•"/>
            </a:pPr>
            <a:r>
              <a:rPr lang="en-US" sz="1400" b="1" dirty="0">
                <a:latin typeface="Spectral"/>
              </a:rPr>
              <a:t>Log analysis:</a:t>
            </a:r>
            <a:r>
              <a:rPr lang="en-US" sz="1400" dirty="0">
                <a:latin typeface="Spectral"/>
              </a:rPr>
              <a:t> These can be used to index and search large volumes of log data, such as application logs or system logs, for troubleshooting, monitoring, and analytics purposes.</a:t>
            </a:r>
          </a:p>
          <a:p>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Elasticsearch, Apache </a:t>
            </a:r>
            <a:r>
              <a:rPr lang="en-IN" sz="1400" dirty="0" err="1">
                <a:latin typeface="Spectral"/>
              </a:rPr>
              <a:t>Solr</a:t>
            </a:r>
            <a:r>
              <a:rPr lang="en-IN" sz="1400" dirty="0">
                <a:latin typeface="Spectral"/>
              </a:rPr>
              <a:t>, Sphinx.</a:t>
            </a:r>
            <a:endParaRPr lang="en-US" sz="1400" dirty="0">
              <a:latin typeface="Spectral"/>
            </a:endParaRPr>
          </a:p>
        </p:txBody>
      </p:sp>
      <p:pic>
        <p:nvPicPr>
          <p:cNvPr id="10" name="Picture 9">
            <a:extLst>
              <a:ext uri="{FF2B5EF4-FFF2-40B4-BE49-F238E27FC236}">
                <a16:creationId xmlns:a16="http://schemas.microsoft.com/office/drawing/2014/main" id="{6B8F16E9-ECE4-E492-00B7-D5CE4F9702D3}"/>
              </a:ext>
            </a:extLst>
          </p:cNvPr>
          <p:cNvPicPr>
            <a:picLocks noChangeAspect="1"/>
          </p:cNvPicPr>
          <p:nvPr/>
        </p:nvPicPr>
        <p:blipFill>
          <a:blip r:embed="rId2"/>
          <a:stretch>
            <a:fillRect/>
          </a:stretch>
        </p:blipFill>
        <p:spPr>
          <a:xfrm>
            <a:off x="6934426" y="994162"/>
            <a:ext cx="5012270" cy="5012270"/>
          </a:xfrm>
          <a:prstGeom prst="rect">
            <a:avLst/>
          </a:prstGeom>
        </p:spPr>
      </p:pic>
    </p:spTree>
    <p:extLst>
      <p:ext uri="{BB962C8B-B14F-4D97-AF65-F5344CB8AC3E}">
        <p14:creationId xmlns:p14="http://schemas.microsoft.com/office/powerpoint/2010/main" val="3211225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9B922A-F35A-61A0-E63E-62981939A45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5FAAFC6-53C2-1F92-6234-A54D92A91E9E}"/>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6" name="Freeform: Shape 5">
            <a:extLst>
              <a:ext uri="{FF2B5EF4-FFF2-40B4-BE49-F238E27FC236}">
                <a16:creationId xmlns:a16="http://schemas.microsoft.com/office/drawing/2014/main" id="{ED0AA083-FA91-779F-DB87-2D43EAEDCE6B}"/>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1ACDF7CF-DF7D-5842-B79A-FBAE72B950CB}"/>
              </a:ext>
            </a:extLst>
          </p:cNvPr>
          <p:cNvSpPr>
            <a:spLocks noGrp="1"/>
          </p:cNvSpPr>
          <p:nvPr>
            <p:ph type="title"/>
          </p:nvPr>
        </p:nvSpPr>
        <p:spPr>
          <a:xfrm>
            <a:off x="536732" y="335695"/>
            <a:ext cx="11116029" cy="453887"/>
          </a:xfrm>
        </p:spPr>
        <p:txBody>
          <a:bodyPr/>
          <a:lstStyle/>
          <a:p>
            <a:r>
              <a:rPr lang="en-IN" dirty="0"/>
              <a:t>10. Spatial Databases</a:t>
            </a:r>
          </a:p>
        </p:txBody>
      </p:sp>
      <p:cxnSp>
        <p:nvCxnSpPr>
          <p:cNvPr id="2" name="Straight Connector 1">
            <a:extLst>
              <a:ext uri="{FF2B5EF4-FFF2-40B4-BE49-F238E27FC236}">
                <a16:creationId xmlns:a16="http://schemas.microsoft.com/office/drawing/2014/main" id="{4E3A0A87-7603-E255-1838-A15EE234BB6E}"/>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10766C9C-3A59-325F-C9C6-25732E2C42A4}"/>
              </a:ext>
            </a:extLst>
          </p:cNvPr>
          <p:cNvSpPr>
            <a:spLocks noGrp="1"/>
          </p:cNvSpPr>
          <p:nvPr>
            <p:ph type="body" sz="quarter" idx="28"/>
          </p:nvPr>
        </p:nvSpPr>
        <p:spPr>
          <a:xfrm>
            <a:off x="536732" y="994162"/>
            <a:ext cx="5872565" cy="5689899"/>
          </a:xfrm>
        </p:spPr>
        <p:txBody>
          <a:bodyPr/>
          <a:lstStyle/>
          <a:p>
            <a:r>
              <a:rPr lang="en-US" sz="1400" dirty="0">
                <a:latin typeface="Spectral"/>
              </a:rPr>
              <a:t>Spatial databases are designed to store, manage, and analyze data that represents geographical or spatial information. They extend traditional database capabilities to handle complex spatial data types, such as points, lines, polygons, and other geometric shapes, along with their associated attributes and relationships.</a:t>
            </a:r>
          </a:p>
          <a:p>
            <a:r>
              <a:rPr lang="en-US" sz="1400" dirty="0">
                <a:latin typeface="Spectral"/>
              </a:rPr>
              <a:t>Spatial databases employ efficient indexing techniques, such as R-trees or quadtrees, to optimize spatial queries and improve performance.</a:t>
            </a:r>
          </a:p>
          <a:p>
            <a:r>
              <a:rPr lang="en-US" sz="1400" dirty="0">
                <a:latin typeface="Spectral"/>
              </a:rPr>
              <a:t>They are used heavily in services that are based on the user's location, such as mapping routes, finding nearby restaurants, or tracking vehicle movements in real-time.</a:t>
            </a: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Geographic Information Systems (GIS):</a:t>
            </a:r>
            <a:r>
              <a:rPr lang="en-US" sz="1400" dirty="0">
                <a:latin typeface="Spectral"/>
              </a:rPr>
              <a:t> For mapping, analyzing, and managing data related to places on the earth's surface for urban planning, environmental management, and emergency response planning.</a:t>
            </a:r>
          </a:p>
          <a:p>
            <a:pPr marL="285750" indent="-285750">
              <a:buFont typeface="Arial" panose="020B0604020202020204" pitchFamily="34" charset="0"/>
              <a:buChar char="•"/>
            </a:pPr>
            <a:r>
              <a:rPr lang="en-US" sz="1400" b="1" dirty="0">
                <a:latin typeface="Spectral"/>
              </a:rPr>
              <a:t>Location-Based Services (LBS):</a:t>
            </a:r>
            <a:r>
              <a:rPr lang="en-US" sz="1400" dirty="0">
                <a:latin typeface="Spectral"/>
              </a:rPr>
              <a:t> To provide services based on the user's location, such as mapping routes and finding nearby restaurants.</a:t>
            </a:r>
          </a:p>
          <a:p>
            <a:pPr marL="285750" indent="-285750">
              <a:buFont typeface="Arial" panose="020B0604020202020204" pitchFamily="34" charset="0"/>
              <a:buChar char="•"/>
            </a:pPr>
            <a:r>
              <a:rPr lang="en-US" sz="1400" b="1" dirty="0">
                <a:latin typeface="Spectral"/>
              </a:rPr>
              <a:t>Logistics and transportation:</a:t>
            </a:r>
            <a:r>
              <a:rPr lang="en-US" sz="1400" dirty="0">
                <a:latin typeface="Spectral"/>
              </a:rPr>
              <a:t> Spatial databases are used in logistics and transportation systems to optimize routes, track vehicle movements, and analyze traffic patterns.</a:t>
            </a:r>
          </a:p>
          <a:p>
            <a:r>
              <a:rPr lang="fr-FR" sz="1400" b="1" dirty="0" err="1">
                <a:latin typeface="Spectral"/>
              </a:rPr>
              <a:t>Examples</a:t>
            </a:r>
            <a:r>
              <a:rPr lang="fr-FR" sz="1400" b="1" dirty="0">
                <a:latin typeface="Spectral"/>
              </a:rPr>
              <a:t>:</a:t>
            </a:r>
            <a:r>
              <a:rPr lang="fr-FR" sz="1400" dirty="0">
                <a:latin typeface="Spectral"/>
              </a:rPr>
              <a:t> </a:t>
            </a:r>
            <a:r>
              <a:rPr lang="en-US" sz="1400" dirty="0" err="1">
                <a:latin typeface="Spectral"/>
              </a:rPr>
              <a:t>PostGIS</a:t>
            </a:r>
            <a:r>
              <a:rPr lang="en-US" sz="1400" dirty="0">
                <a:latin typeface="Spectral"/>
              </a:rPr>
              <a:t> (extension for PostgreSQL), Oracle Spatial.</a:t>
            </a:r>
          </a:p>
        </p:txBody>
      </p:sp>
      <p:pic>
        <p:nvPicPr>
          <p:cNvPr id="10" name="Picture 9">
            <a:extLst>
              <a:ext uri="{FF2B5EF4-FFF2-40B4-BE49-F238E27FC236}">
                <a16:creationId xmlns:a16="http://schemas.microsoft.com/office/drawing/2014/main" id="{4E055464-66D7-9531-96A8-49AC73876B3C}"/>
              </a:ext>
            </a:extLst>
          </p:cNvPr>
          <p:cNvPicPr>
            <a:picLocks noChangeAspect="1"/>
          </p:cNvPicPr>
          <p:nvPr/>
        </p:nvPicPr>
        <p:blipFill>
          <a:blip r:embed="rId2"/>
          <a:stretch>
            <a:fillRect/>
          </a:stretch>
        </p:blipFill>
        <p:spPr>
          <a:xfrm>
            <a:off x="6559420" y="675147"/>
            <a:ext cx="5907898" cy="5907898"/>
          </a:xfrm>
          <a:prstGeom prst="rect">
            <a:avLst/>
          </a:prstGeom>
        </p:spPr>
      </p:pic>
    </p:spTree>
    <p:extLst>
      <p:ext uri="{BB962C8B-B14F-4D97-AF65-F5344CB8AC3E}">
        <p14:creationId xmlns:p14="http://schemas.microsoft.com/office/powerpoint/2010/main" val="382853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1069E8-5296-10FA-62A4-B74AF7AA5DC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ABDB5A-8A44-A5B5-9173-95FB89B53577}"/>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sp>
        <p:nvSpPr>
          <p:cNvPr id="6" name="Freeform: Shape 5">
            <a:extLst>
              <a:ext uri="{FF2B5EF4-FFF2-40B4-BE49-F238E27FC236}">
                <a16:creationId xmlns:a16="http://schemas.microsoft.com/office/drawing/2014/main" id="{0BB47ED9-3DD2-F94F-EA4F-31A7ACD296B5}"/>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6C442A56-6A2F-24CD-9797-058F5D89F121}"/>
              </a:ext>
            </a:extLst>
          </p:cNvPr>
          <p:cNvSpPr>
            <a:spLocks noGrp="1"/>
          </p:cNvSpPr>
          <p:nvPr>
            <p:ph type="title"/>
          </p:nvPr>
        </p:nvSpPr>
        <p:spPr>
          <a:xfrm>
            <a:off x="536732" y="335695"/>
            <a:ext cx="11116029" cy="453887"/>
          </a:xfrm>
        </p:spPr>
        <p:txBody>
          <a:bodyPr/>
          <a:lstStyle/>
          <a:p>
            <a:r>
              <a:rPr lang="en-IN" dirty="0"/>
              <a:t>11. Blob Datastore</a:t>
            </a:r>
          </a:p>
        </p:txBody>
      </p:sp>
      <p:cxnSp>
        <p:nvCxnSpPr>
          <p:cNvPr id="2" name="Straight Connector 1">
            <a:extLst>
              <a:ext uri="{FF2B5EF4-FFF2-40B4-BE49-F238E27FC236}">
                <a16:creationId xmlns:a16="http://schemas.microsoft.com/office/drawing/2014/main" id="{5B097C22-5FC8-FDB5-92FA-1097224A8E6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4012EE7-4735-FC17-1ECD-1121EBF12820}"/>
              </a:ext>
            </a:extLst>
          </p:cNvPr>
          <p:cNvSpPr>
            <a:spLocks noGrp="1"/>
          </p:cNvSpPr>
          <p:nvPr>
            <p:ph type="body" sz="quarter" idx="28"/>
          </p:nvPr>
        </p:nvSpPr>
        <p:spPr>
          <a:xfrm>
            <a:off x="536732" y="994162"/>
            <a:ext cx="5872565" cy="5689899"/>
          </a:xfrm>
        </p:spPr>
        <p:txBody>
          <a:bodyPr/>
          <a:lstStyle/>
          <a:p>
            <a:r>
              <a:rPr lang="en-US" sz="1400" dirty="0">
                <a:latin typeface="Spectral"/>
              </a:rPr>
              <a:t>Blob (Binary Large Object) datastores are designed for storing, managing, and retrieving large blocks of unstructured data, such as images, audio files, videos, and documents.</a:t>
            </a:r>
          </a:p>
          <a:p>
            <a:r>
              <a:rPr lang="en-US" sz="1400" dirty="0">
                <a:latin typeface="Spectral"/>
              </a:rPr>
              <a:t>Unlike traditional databases that handle structured data with well-defined fields and records, blob datastores are optimized for large, complex blobs of data that do not fit neatly into standard database schemas.</a:t>
            </a:r>
          </a:p>
          <a:p>
            <a:r>
              <a:rPr lang="en-US" sz="1400" dirty="0">
                <a:latin typeface="Spectral"/>
              </a:rPr>
              <a:t>They provide a scalable, highly available, durable and cost-effective solution for managing massive amounts of unstructured data.</a:t>
            </a: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Content Delivery Networks (CDNs):</a:t>
            </a:r>
            <a:r>
              <a:rPr lang="en-US" sz="1400" dirty="0">
                <a:latin typeface="Spectral"/>
              </a:rPr>
              <a:t> For storing and delivering large media files, such as videos and images, to users around the globe.</a:t>
            </a:r>
          </a:p>
          <a:p>
            <a:pPr marL="285750" indent="-285750">
              <a:buFont typeface="Arial" panose="020B0604020202020204" pitchFamily="34" charset="0"/>
              <a:buChar char="•"/>
            </a:pPr>
            <a:r>
              <a:rPr lang="en-US" sz="1400" b="1" dirty="0">
                <a:latin typeface="Spectral"/>
              </a:rPr>
              <a:t>Big data storage:</a:t>
            </a:r>
            <a:r>
              <a:rPr lang="en-US" sz="1400" dirty="0">
                <a:latin typeface="Spectral"/>
              </a:rPr>
              <a:t> Blob datastores can store large datasets, such as log files, sensor data, and scientific data, for big data analytics and processing pipelines.</a:t>
            </a:r>
          </a:p>
          <a:p>
            <a:pPr marL="285750" indent="-285750">
              <a:buFont typeface="Arial" panose="020B0604020202020204" pitchFamily="34" charset="0"/>
              <a:buChar char="•"/>
            </a:pPr>
            <a:r>
              <a:rPr lang="en-US" sz="1400" b="1" dirty="0">
                <a:latin typeface="Spectral"/>
              </a:rPr>
              <a:t>Backup and archival:</a:t>
            </a:r>
            <a:r>
              <a:rPr lang="en-US" sz="1400" dirty="0">
                <a:latin typeface="Spectral"/>
              </a:rPr>
              <a:t> Blob datastores provide a reliable and scalable solution for storing backup data, archives, and long-term data retention. They also offer cost-effective storage options for infrequently accessed data.</a:t>
            </a:r>
          </a:p>
          <a:p>
            <a:pPr marL="285750" indent="-285750">
              <a:buFont typeface="Arial" panose="020B0604020202020204" pitchFamily="34" charset="0"/>
              <a:buChar char="•"/>
            </a:pPr>
            <a:endParaRPr lang="en-US" sz="16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Amazon S3, Azure Blob Storage, HDFS.</a:t>
            </a:r>
            <a:endParaRPr lang="en-US" sz="1400" dirty="0">
              <a:latin typeface="Spectral"/>
            </a:endParaRPr>
          </a:p>
        </p:txBody>
      </p:sp>
      <p:pic>
        <p:nvPicPr>
          <p:cNvPr id="3" name="Picture 2">
            <a:extLst>
              <a:ext uri="{FF2B5EF4-FFF2-40B4-BE49-F238E27FC236}">
                <a16:creationId xmlns:a16="http://schemas.microsoft.com/office/drawing/2014/main" id="{C375AE12-64FE-680E-236E-3F1400945665}"/>
              </a:ext>
            </a:extLst>
          </p:cNvPr>
          <p:cNvPicPr>
            <a:picLocks noChangeAspect="1"/>
          </p:cNvPicPr>
          <p:nvPr/>
        </p:nvPicPr>
        <p:blipFill>
          <a:blip r:embed="rId2"/>
          <a:stretch>
            <a:fillRect/>
          </a:stretch>
        </p:blipFill>
        <p:spPr>
          <a:xfrm>
            <a:off x="6655422" y="708204"/>
            <a:ext cx="5536578" cy="5536578"/>
          </a:xfrm>
          <a:prstGeom prst="rect">
            <a:avLst/>
          </a:prstGeom>
        </p:spPr>
      </p:pic>
    </p:spTree>
    <p:extLst>
      <p:ext uri="{BB962C8B-B14F-4D97-AF65-F5344CB8AC3E}">
        <p14:creationId xmlns:p14="http://schemas.microsoft.com/office/powerpoint/2010/main" val="323949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83F32A-7289-961F-958F-393B3379E34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F432011-F871-07E3-4080-A12A88C114CE}"/>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sp>
        <p:nvSpPr>
          <p:cNvPr id="4" name="Title 4">
            <a:extLst>
              <a:ext uri="{FF2B5EF4-FFF2-40B4-BE49-F238E27FC236}">
                <a16:creationId xmlns:a16="http://schemas.microsoft.com/office/drawing/2014/main" id="{0F05BE13-C4D1-5C63-A76E-153CFC575BA1}"/>
              </a:ext>
            </a:extLst>
          </p:cNvPr>
          <p:cNvSpPr>
            <a:spLocks noGrp="1"/>
          </p:cNvSpPr>
          <p:nvPr>
            <p:ph type="title"/>
          </p:nvPr>
        </p:nvSpPr>
        <p:spPr>
          <a:xfrm>
            <a:off x="536732" y="335695"/>
            <a:ext cx="11116029" cy="453887"/>
          </a:xfrm>
        </p:spPr>
        <p:txBody>
          <a:bodyPr/>
          <a:lstStyle/>
          <a:p>
            <a:r>
              <a:rPr lang="en-IN" dirty="0"/>
              <a:t>12. Ledger Databases</a:t>
            </a:r>
          </a:p>
        </p:txBody>
      </p:sp>
      <p:cxnSp>
        <p:nvCxnSpPr>
          <p:cNvPr id="2" name="Straight Connector 1">
            <a:extLst>
              <a:ext uri="{FF2B5EF4-FFF2-40B4-BE49-F238E27FC236}">
                <a16:creationId xmlns:a16="http://schemas.microsoft.com/office/drawing/2014/main" id="{5BFE5E63-808D-D38A-C75B-4775D98BC4D2}"/>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335B4AD1-9A36-593D-2848-47F604556F1B}"/>
              </a:ext>
            </a:extLst>
          </p:cNvPr>
          <p:cNvSpPr>
            <a:spLocks noGrp="1"/>
          </p:cNvSpPr>
          <p:nvPr>
            <p:ph type="body" sz="quarter" idx="28"/>
          </p:nvPr>
        </p:nvSpPr>
        <p:spPr>
          <a:xfrm>
            <a:off x="536732" y="994162"/>
            <a:ext cx="5872565" cy="5689899"/>
          </a:xfrm>
        </p:spPr>
        <p:txBody>
          <a:bodyPr/>
          <a:lstStyle/>
          <a:p>
            <a:r>
              <a:rPr lang="en-US" sz="1400" dirty="0">
                <a:latin typeface="Spectral"/>
              </a:rPr>
              <a:t>Ledger databases also known as blockchain databases are designed to provide an immutable, append-only record of transactions.</a:t>
            </a:r>
          </a:p>
          <a:p>
            <a:r>
              <a:rPr lang="en-US" sz="1400" dirty="0">
                <a:latin typeface="Spectral"/>
              </a:rPr>
              <a:t>They are engineered to ensure that once a transaction is recorded, it cannot be altered or deleted, providing a verifiable and tamper-evident history of all changes over time.</a:t>
            </a:r>
          </a:p>
          <a:p>
            <a:r>
              <a:rPr lang="en-US" sz="1400" dirty="0">
                <a:latin typeface="Spectral"/>
              </a:rPr>
              <a:t>Ledger databases are particularly suitable for applications that require a high level of trust, transparency, and immutability.</a:t>
            </a:r>
          </a:p>
          <a:p>
            <a:endParaRPr lang="en-US" sz="1400" dirty="0">
              <a:latin typeface="Spectral"/>
            </a:endParaRP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Supply chain management: </a:t>
            </a:r>
            <a:r>
              <a:rPr lang="en-US" sz="1400" dirty="0">
                <a:latin typeface="Spectral"/>
              </a:rPr>
              <a:t>Ledger databases can track the movement of goods and materials across a supply chain, ensuring transparency and traceability.</a:t>
            </a:r>
          </a:p>
          <a:p>
            <a:pPr marL="285750" indent="-285750">
              <a:buFont typeface="Arial" panose="020B0604020202020204" pitchFamily="34" charset="0"/>
              <a:buChar char="•"/>
            </a:pPr>
            <a:r>
              <a:rPr lang="en-US" sz="1400" b="1" dirty="0">
                <a:latin typeface="Spectral"/>
              </a:rPr>
              <a:t>Healthcare:</a:t>
            </a:r>
            <a:r>
              <a:rPr lang="en-US" sz="1400" dirty="0">
                <a:latin typeface="Spectral"/>
              </a:rPr>
              <a:t> Managing patient records, consent forms, and treatment histories with a clear, unchangeable record.</a:t>
            </a:r>
          </a:p>
          <a:p>
            <a:pPr marL="285750" indent="-285750">
              <a:buFont typeface="Arial" panose="020B0604020202020204" pitchFamily="34" charset="0"/>
              <a:buChar char="•"/>
            </a:pPr>
            <a:r>
              <a:rPr lang="en-US" sz="1400" b="1" dirty="0">
                <a:latin typeface="Spectral"/>
              </a:rPr>
              <a:t>Voting systems:</a:t>
            </a:r>
            <a:r>
              <a:rPr lang="en-US" sz="1400" dirty="0">
                <a:latin typeface="Spectral"/>
              </a:rPr>
              <a:t> Ledger databases can provide a secure and transparent platform for conducting voting processes by ensuring the integrity of the voting results and prevent tampering or manipulation.</a:t>
            </a:r>
          </a:p>
          <a:p>
            <a:pPr marL="285750" indent="-285750">
              <a:buFont typeface="Arial" panose="020B0604020202020204" pitchFamily="34" charset="0"/>
              <a:buChar char="•"/>
            </a:pP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Amazon Quantum Ledger Database (QLDB), Hyperledger Fabric.</a:t>
            </a:r>
            <a:endParaRPr lang="en-US" sz="1400" dirty="0">
              <a:latin typeface="Spectral"/>
            </a:endParaRPr>
          </a:p>
        </p:txBody>
      </p:sp>
      <p:pic>
        <p:nvPicPr>
          <p:cNvPr id="12" name="Picture 11">
            <a:extLst>
              <a:ext uri="{FF2B5EF4-FFF2-40B4-BE49-F238E27FC236}">
                <a16:creationId xmlns:a16="http://schemas.microsoft.com/office/drawing/2014/main" id="{833A028E-9238-5F3B-DDDA-7C772C4CAED2}"/>
              </a:ext>
            </a:extLst>
          </p:cNvPr>
          <p:cNvPicPr>
            <a:picLocks noChangeAspect="1"/>
          </p:cNvPicPr>
          <p:nvPr/>
        </p:nvPicPr>
        <p:blipFill>
          <a:blip r:embed="rId2"/>
          <a:stretch>
            <a:fillRect/>
          </a:stretch>
        </p:blipFill>
        <p:spPr>
          <a:xfrm>
            <a:off x="6559421" y="648777"/>
            <a:ext cx="5632577" cy="5632577"/>
          </a:xfrm>
          <a:prstGeom prst="rect">
            <a:avLst/>
          </a:prstGeom>
        </p:spPr>
      </p:pic>
    </p:spTree>
    <p:extLst>
      <p:ext uri="{BB962C8B-B14F-4D97-AF65-F5344CB8AC3E}">
        <p14:creationId xmlns:p14="http://schemas.microsoft.com/office/powerpoint/2010/main" val="2695480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F7A7FD-A5D0-98B2-D3E2-C5D6D2DB681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7823750-A5C1-9852-7B5B-875B9BFF0FC9}"/>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sp>
        <p:nvSpPr>
          <p:cNvPr id="4" name="Title 4">
            <a:extLst>
              <a:ext uri="{FF2B5EF4-FFF2-40B4-BE49-F238E27FC236}">
                <a16:creationId xmlns:a16="http://schemas.microsoft.com/office/drawing/2014/main" id="{FDA72EB5-9005-B6D3-E75A-23B379775FEC}"/>
              </a:ext>
            </a:extLst>
          </p:cNvPr>
          <p:cNvSpPr>
            <a:spLocks noGrp="1"/>
          </p:cNvSpPr>
          <p:nvPr>
            <p:ph type="title"/>
          </p:nvPr>
        </p:nvSpPr>
        <p:spPr>
          <a:xfrm>
            <a:off x="536732" y="335695"/>
            <a:ext cx="11116029" cy="453887"/>
          </a:xfrm>
        </p:spPr>
        <p:txBody>
          <a:bodyPr/>
          <a:lstStyle/>
          <a:p>
            <a:r>
              <a:rPr lang="en-IN" dirty="0"/>
              <a:t>13. Hierarchical Databases</a:t>
            </a:r>
          </a:p>
        </p:txBody>
      </p:sp>
      <p:cxnSp>
        <p:nvCxnSpPr>
          <p:cNvPr id="2" name="Straight Connector 1">
            <a:extLst>
              <a:ext uri="{FF2B5EF4-FFF2-40B4-BE49-F238E27FC236}">
                <a16:creationId xmlns:a16="http://schemas.microsoft.com/office/drawing/2014/main" id="{66A9780F-4230-4927-8B32-7D5BD7A1B28C}"/>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0FDC7AC-7C61-B7CD-B33B-85615530C17D}"/>
              </a:ext>
            </a:extLst>
          </p:cNvPr>
          <p:cNvSpPr>
            <a:spLocks noGrp="1"/>
          </p:cNvSpPr>
          <p:nvPr>
            <p:ph type="body" sz="quarter" idx="28"/>
          </p:nvPr>
        </p:nvSpPr>
        <p:spPr>
          <a:xfrm>
            <a:off x="536732" y="994162"/>
            <a:ext cx="5872565" cy="5689899"/>
          </a:xfrm>
        </p:spPr>
        <p:txBody>
          <a:bodyPr/>
          <a:lstStyle/>
          <a:p>
            <a:r>
              <a:rPr lang="en-US" sz="1400" dirty="0">
                <a:latin typeface="Spectral"/>
              </a:rPr>
              <a:t>Hierarchical databases organize data into a tree-like structure where data is stored in records, and each record has a single parent record but can have a multiple children, establishing a one-to-many relationship between records.</a:t>
            </a:r>
          </a:p>
          <a:p>
            <a:r>
              <a:rPr lang="en-US" sz="1400" dirty="0">
                <a:latin typeface="Spectral"/>
              </a:rPr>
              <a:t>Hierarchical databases were popular in the early days of computing, particularly in mainframe systems. They were commonly used for file systems, where directories and files naturally fit into a hierarchical structure.</a:t>
            </a:r>
          </a:p>
          <a:p>
            <a:r>
              <a:rPr lang="en-US" sz="1400" dirty="0">
                <a:latin typeface="Spectral"/>
              </a:rPr>
              <a:t>However, they have largely been replaced by other database models, such as relational databases and NoSQL databases, which offer more flexibility and better support for complex relationships.</a:t>
            </a:r>
          </a:p>
          <a:p>
            <a:endParaRPr lang="en-US" sz="1400" dirty="0">
              <a:latin typeface="Spectral"/>
            </a:endParaRPr>
          </a:p>
          <a:p>
            <a:r>
              <a:rPr lang="en-US" sz="1400" b="1" dirty="0">
                <a:latin typeface="Spectral"/>
              </a:rPr>
              <a:t>Common Use-cases:</a:t>
            </a:r>
          </a:p>
          <a:p>
            <a:endParaRPr lang="en-US" sz="1400" b="1" dirty="0">
              <a:latin typeface="Spectral"/>
            </a:endParaRPr>
          </a:p>
          <a:p>
            <a:pPr marL="285750" indent="-285750">
              <a:buFont typeface="Arial" panose="020B0604020202020204" pitchFamily="34" charset="0"/>
              <a:buChar char="•"/>
            </a:pPr>
            <a:r>
              <a:rPr lang="en-US" sz="1400" b="1" dirty="0">
                <a:latin typeface="Spectral"/>
              </a:rPr>
              <a:t>Organizational Structures:</a:t>
            </a:r>
            <a:r>
              <a:rPr lang="en-US" sz="1400" dirty="0">
                <a:latin typeface="Spectral"/>
              </a:rPr>
              <a:t> Managing data in organizational charts where each entity (e.g., employee) has a clear hierarchical relationship.</a:t>
            </a:r>
          </a:p>
          <a:p>
            <a:pPr marL="285750" indent="-285750">
              <a:buFont typeface="Arial" panose="020B0604020202020204" pitchFamily="34" charset="0"/>
              <a:buChar char="•"/>
            </a:pPr>
            <a:r>
              <a:rPr lang="en-US" sz="1400" b="1" dirty="0">
                <a:latin typeface="Spectral"/>
              </a:rPr>
              <a:t>File Systems:</a:t>
            </a:r>
            <a:r>
              <a:rPr lang="en-US" sz="1400" dirty="0">
                <a:latin typeface="Spectral"/>
              </a:rPr>
              <a:t> The directory structure of file systems is a classic example of hierarchical data, where folders have subfolders and files.</a:t>
            </a:r>
          </a:p>
          <a:p>
            <a:pPr marL="285750" indent="-285750">
              <a:buFont typeface="Arial" panose="020B0604020202020204" pitchFamily="34" charset="0"/>
              <a:buChar char="•"/>
            </a:pP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IBM IMS, Windows Registry.</a:t>
            </a:r>
            <a:endParaRPr lang="en-US" sz="1400" dirty="0">
              <a:latin typeface="Spectral"/>
            </a:endParaRPr>
          </a:p>
        </p:txBody>
      </p:sp>
      <p:pic>
        <p:nvPicPr>
          <p:cNvPr id="8" name="Picture 7">
            <a:extLst>
              <a:ext uri="{FF2B5EF4-FFF2-40B4-BE49-F238E27FC236}">
                <a16:creationId xmlns:a16="http://schemas.microsoft.com/office/drawing/2014/main" id="{D88D50A7-D2D3-65A7-CB4B-5F39B7D7B4E8}"/>
              </a:ext>
            </a:extLst>
          </p:cNvPr>
          <p:cNvPicPr>
            <a:picLocks noChangeAspect="1"/>
          </p:cNvPicPr>
          <p:nvPr/>
        </p:nvPicPr>
        <p:blipFill>
          <a:blip r:embed="rId2"/>
          <a:stretch>
            <a:fillRect/>
          </a:stretch>
        </p:blipFill>
        <p:spPr>
          <a:xfrm>
            <a:off x="7147689" y="161756"/>
            <a:ext cx="4280859" cy="6421289"/>
          </a:xfrm>
          <a:prstGeom prst="rect">
            <a:avLst/>
          </a:prstGeom>
        </p:spPr>
      </p:pic>
    </p:spTree>
    <p:extLst>
      <p:ext uri="{BB962C8B-B14F-4D97-AF65-F5344CB8AC3E}">
        <p14:creationId xmlns:p14="http://schemas.microsoft.com/office/powerpoint/2010/main" val="2372140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36A9BF-41D6-4D90-8B83-A500BFE59300}"/>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275F52-8DBF-F283-9DCD-6104EDBD2DA7}"/>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dirty="0"/>
          </a:p>
        </p:txBody>
      </p:sp>
      <p:sp>
        <p:nvSpPr>
          <p:cNvPr id="6" name="Freeform: Shape 5">
            <a:extLst>
              <a:ext uri="{FF2B5EF4-FFF2-40B4-BE49-F238E27FC236}">
                <a16:creationId xmlns:a16="http://schemas.microsoft.com/office/drawing/2014/main" id="{ED10C30C-55A7-36FC-9CA0-AE811F207962}"/>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11F271D9-A25C-FD33-4C61-CEB472CA947C}"/>
              </a:ext>
            </a:extLst>
          </p:cNvPr>
          <p:cNvSpPr>
            <a:spLocks noGrp="1"/>
          </p:cNvSpPr>
          <p:nvPr>
            <p:ph type="title"/>
          </p:nvPr>
        </p:nvSpPr>
        <p:spPr>
          <a:xfrm>
            <a:off x="536732" y="335695"/>
            <a:ext cx="11116029" cy="453887"/>
          </a:xfrm>
        </p:spPr>
        <p:txBody>
          <a:bodyPr/>
          <a:lstStyle/>
          <a:p>
            <a:r>
              <a:rPr lang="en-IN" dirty="0"/>
              <a:t>14. Vector Databases</a:t>
            </a:r>
          </a:p>
        </p:txBody>
      </p:sp>
      <p:cxnSp>
        <p:nvCxnSpPr>
          <p:cNvPr id="2" name="Straight Connector 1">
            <a:extLst>
              <a:ext uri="{FF2B5EF4-FFF2-40B4-BE49-F238E27FC236}">
                <a16:creationId xmlns:a16="http://schemas.microsoft.com/office/drawing/2014/main" id="{BFA3A9B4-C2CA-FA4A-3932-C63C90780518}"/>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A9E3AF4-D373-634D-DE2D-AA84CD17E409}"/>
              </a:ext>
            </a:extLst>
          </p:cNvPr>
          <p:cNvSpPr>
            <a:spLocks noGrp="1"/>
          </p:cNvSpPr>
          <p:nvPr>
            <p:ph type="body" sz="quarter" idx="28"/>
          </p:nvPr>
        </p:nvSpPr>
        <p:spPr>
          <a:xfrm>
            <a:off x="536732" y="994162"/>
            <a:ext cx="5872565" cy="5689899"/>
          </a:xfrm>
        </p:spPr>
        <p:txBody>
          <a:bodyPr/>
          <a:lstStyle/>
          <a:p>
            <a:r>
              <a:rPr lang="en-US" dirty="0">
                <a:latin typeface="Spectral"/>
              </a:rPr>
              <a:t>Vector databases are specialized databases designed for storing and searching vectors which are arrays of numbers representing data in high-dimensional spaces.</a:t>
            </a:r>
          </a:p>
          <a:p>
            <a:r>
              <a:rPr lang="en-US" dirty="0">
                <a:latin typeface="Spectral"/>
              </a:rPr>
              <a:t>They are optimized for similarity search and nearest neighbor queries enabling fast retrieval of similar items based on their vector representations.</a:t>
            </a:r>
          </a:p>
          <a:p>
            <a:r>
              <a:rPr lang="en-US" dirty="0">
                <a:latin typeface="Spectral"/>
              </a:rPr>
              <a:t>These databases are particularly relevant in the field of machine learning and artificial intelligence (AI), where vector representations are commonly used to encode the features of various types of data, including text, images, and audio.</a:t>
            </a:r>
          </a:p>
          <a:p>
            <a:r>
              <a:rPr lang="en-US" sz="1400" b="1" dirty="0">
                <a:latin typeface="Spectral"/>
              </a:rPr>
              <a:t>Common Use-cases:</a:t>
            </a:r>
          </a:p>
          <a:p>
            <a:pPr marL="285750" indent="-285750">
              <a:buFont typeface="Arial" panose="020B0604020202020204" pitchFamily="34" charset="0"/>
              <a:buChar char="•"/>
            </a:pPr>
            <a:r>
              <a:rPr lang="en-US" b="1" dirty="0">
                <a:latin typeface="Spectral"/>
              </a:rPr>
              <a:t>Image and Video Search:</a:t>
            </a:r>
            <a:r>
              <a:rPr lang="en-US" dirty="0">
                <a:latin typeface="Spectral"/>
              </a:rPr>
              <a:t> Vector databases enable content-based image and video retrieval by storing visual features as high-dimensional vectors.</a:t>
            </a:r>
          </a:p>
          <a:p>
            <a:pPr marL="285750" indent="-285750">
              <a:buFont typeface="Arial" panose="020B0604020202020204" pitchFamily="34" charset="0"/>
              <a:buChar char="•"/>
            </a:pPr>
            <a:r>
              <a:rPr lang="en-US" b="1" dirty="0">
                <a:latin typeface="Spectral"/>
              </a:rPr>
              <a:t>Recommendation Systems:</a:t>
            </a:r>
            <a:r>
              <a:rPr lang="en-US" dirty="0">
                <a:latin typeface="Spectral"/>
              </a:rPr>
              <a:t> By representing users and items (e.g., products, movies) as vectors, vector databases can quickly identify and recommend items similar to a user's interests.</a:t>
            </a:r>
          </a:p>
          <a:p>
            <a:pPr marL="285750" indent="-285750">
              <a:buFont typeface="Arial" panose="020B0604020202020204" pitchFamily="34" charset="0"/>
              <a:buChar char="•"/>
            </a:pPr>
            <a:r>
              <a:rPr lang="en-US" b="1" dirty="0">
                <a:latin typeface="Spectral"/>
              </a:rPr>
              <a:t>Anomaly detection: </a:t>
            </a:r>
            <a:r>
              <a:rPr lang="en-US" dirty="0">
                <a:latin typeface="Spectral"/>
              </a:rPr>
              <a:t>By comparing the similarity of new data points to known normal samples, anomalies can be detected based on their dissimilarity.</a:t>
            </a:r>
          </a:p>
          <a:p>
            <a:r>
              <a:rPr lang="fr-FR" sz="1400" b="1" dirty="0" err="1">
                <a:latin typeface="Spectral"/>
              </a:rPr>
              <a:t>Examples</a:t>
            </a:r>
            <a:r>
              <a:rPr lang="fr-FR" sz="1400" b="1" dirty="0">
                <a:latin typeface="Spectral"/>
              </a:rPr>
              <a:t>:</a:t>
            </a:r>
            <a:r>
              <a:rPr lang="fr-FR" sz="1400" dirty="0">
                <a:latin typeface="Spectral"/>
              </a:rPr>
              <a:t> </a:t>
            </a:r>
            <a:r>
              <a:rPr lang="en-IN" dirty="0" err="1">
                <a:latin typeface="Spectral"/>
              </a:rPr>
              <a:t>Faiss</a:t>
            </a:r>
            <a:r>
              <a:rPr lang="en-IN" dirty="0">
                <a:latin typeface="Spectral"/>
              </a:rPr>
              <a:t>, Milvus, Pinecone</a:t>
            </a:r>
            <a:r>
              <a:rPr lang="fr-FR" sz="1400" dirty="0">
                <a:latin typeface="Spectral"/>
              </a:rPr>
              <a:t>.</a:t>
            </a:r>
            <a:endParaRPr lang="en-US" sz="1400" dirty="0">
              <a:latin typeface="Spectral"/>
            </a:endParaRPr>
          </a:p>
        </p:txBody>
      </p:sp>
      <p:pic>
        <p:nvPicPr>
          <p:cNvPr id="8" name="Picture 7">
            <a:extLst>
              <a:ext uri="{FF2B5EF4-FFF2-40B4-BE49-F238E27FC236}">
                <a16:creationId xmlns:a16="http://schemas.microsoft.com/office/drawing/2014/main" id="{9DAD559E-9AAC-51AE-1CA0-FAFB6749BBFD}"/>
              </a:ext>
            </a:extLst>
          </p:cNvPr>
          <p:cNvPicPr>
            <a:picLocks noChangeAspect="1"/>
          </p:cNvPicPr>
          <p:nvPr/>
        </p:nvPicPr>
        <p:blipFill>
          <a:blip r:embed="rId2"/>
          <a:srcRect t="18951"/>
          <a:stretch>
            <a:fillRect/>
          </a:stretch>
        </p:blipFill>
        <p:spPr>
          <a:xfrm>
            <a:off x="6634899" y="1425362"/>
            <a:ext cx="5445261" cy="4413334"/>
          </a:xfrm>
          <a:prstGeom prst="rect">
            <a:avLst/>
          </a:prstGeom>
        </p:spPr>
      </p:pic>
    </p:spTree>
    <p:extLst>
      <p:ext uri="{BB962C8B-B14F-4D97-AF65-F5344CB8AC3E}">
        <p14:creationId xmlns:p14="http://schemas.microsoft.com/office/powerpoint/2010/main" val="148797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92264-304B-BB4F-D9C9-167A11B68D9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A6779C4-5316-55AD-7DD5-FF2D731407C3}"/>
              </a:ext>
            </a:extLst>
          </p:cNvPr>
          <p:cNvSpPr>
            <a:spLocks noGrp="1"/>
          </p:cNvSpPr>
          <p:nvPr>
            <p:ph type="sldNum" sz="quarter" idx="53"/>
          </p:nvPr>
        </p:nvSpPr>
        <p:spPr/>
        <p:txBody>
          <a:bodyPr/>
          <a:lstStyle/>
          <a:p>
            <a:fld id="{47FEACEE-25B4-4A2D-B147-27296E36371D}" type="slidenum">
              <a:rPr lang="en-US" altLang="zh-CN" smtClean="0"/>
              <a:pPr/>
              <a:t>16</a:t>
            </a:fld>
            <a:endParaRPr lang="en-US" altLang="zh-CN" dirty="0"/>
          </a:p>
        </p:txBody>
      </p:sp>
      <p:sp>
        <p:nvSpPr>
          <p:cNvPr id="6" name="Freeform: Shape 5">
            <a:extLst>
              <a:ext uri="{FF2B5EF4-FFF2-40B4-BE49-F238E27FC236}">
                <a16:creationId xmlns:a16="http://schemas.microsoft.com/office/drawing/2014/main" id="{D9F8A2C7-7D73-DA99-4CDE-897B9F7E58C1}"/>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DF3065E4-BBA3-067E-2E21-72F45B614C4E}"/>
              </a:ext>
            </a:extLst>
          </p:cNvPr>
          <p:cNvSpPr>
            <a:spLocks noGrp="1"/>
          </p:cNvSpPr>
          <p:nvPr>
            <p:ph type="title"/>
          </p:nvPr>
        </p:nvSpPr>
        <p:spPr>
          <a:xfrm>
            <a:off x="536732" y="335695"/>
            <a:ext cx="11116029" cy="453887"/>
          </a:xfrm>
        </p:spPr>
        <p:txBody>
          <a:bodyPr/>
          <a:lstStyle/>
          <a:p>
            <a:r>
              <a:rPr lang="en-IN" dirty="0"/>
              <a:t>15. Embedded Databases</a:t>
            </a:r>
          </a:p>
        </p:txBody>
      </p:sp>
      <p:cxnSp>
        <p:nvCxnSpPr>
          <p:cNvPr id="2" name="Straight Connector 1">
            <a:extLst>
              <a:ext uri="{FF2B5EF4-FFF2-40B4-BE49-F238E27FC236}">
                <a16:creationId xmlns:a16="http://schemas.microsoft.com/office/drawing/2014/main" id="{E69ED0E2-27C4-6C57-175E-8FBBC2901116}"/>
              </a:ext>
            </a:extLst>
          </p:cNvPr>
          <p:cNvCxnSpPr>
            <a:cxnSpLocks/>
          </p:cNvCxnSpPr>
          <p:nvPr/>
        </p:nvCxnSpPr>
        <p:spPr>
          <a:xfrm>
            <a:off x="6559420" y="1231641"/>
            <a:ext cx="0" cy="49181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35FC6E2-7FCC-A208-6DFA-1C43C030BABF}"/>
              </a:ext>
            </a:extLst>
          </p:cNvPr>
          <p:cNvSpPr>
            <a:spLocks noGrp="1"/>
          </p:cNvSpPr>
          <p:nvPr>
            <p:ph type="body" sz="quarter" idx="28"/>
          </p:nvPr>
        </p:nvSpPr>
        <p:spPr>
          <a:xfrm>
            <a:off x="536732" y="994162"/>
            <a:ext cx="5872565" cy="5689899"/>
          </a:xfrm>
        </p:spPr>
        <p:txBody>
          <a:bodyPr/>
          <a:lstStyle/>
          <a:p>
            <a:r>
              <a:rPr lang="en-US" sz="1400" dirty="0">
                <a:latin typeface="Spectral"/>
              </a:rPr>
              <a:t>Embedded databases are specialized databases designed to be tightly integrated into software applications. Unlike traditional client-server databases that run as separate processes, embedded databases are linked and run as part of the application itself.</a:t>
            </a:r>
          </a:p>
          <a:p>
            <a:r>
              <a:rPr lang="en-US" sz="1400" dirty="0">
                <a:latin typeface="Spectral"/>
              </a:rPr>
              <a:t>By being tightly integrated into the application process, they offer fast data access, small footprint, and simplified deployment.</a:t>
            </a:r>
          </a:p>
          <a:p>
            <a:r>
              <a:rPr lang="en-US" sz="1400" dirty="0">
                <a:latin typeface="Spectral"/>
              </a:rPr>
              <a:t>Embedded databases are particularly useful in resource-constrained environments where a full-fledged client-server database is not necessary or practical.</a:t>
            </a:r>
          </a:p>
          <a:p>
            <a:endParaRPr lang="en-US" sz="1400" dirty="0">
              <a:latin typeface="Spectral"/>
            </a:endParaRPr>
          </a:p>
          <a:p>
            <a:r>
              <a:rPr lang="en-US" sz="1400" b="1" dirty="0">
                <a:latin typeface="Spectral"/>
              </a:rPr>
              <a:t>Common Use-cases:</a:t>
            </a:r>
          </a:p>
          <a:p>
            <a:endParaRPr lang="en-US" sz="1400" b="1" dirty="0">
              <a:latin typeface="Spectral"/>
            </a:endParaRPr>
          </a:p>
          <a:p>
            <a:pPr marL="285750" indent="-285750">
              <a:buFont typeface="Arial" panose="020B0604020202020204" pitchFamily="34" charset="0"/>
              <a:buChar char="•"/>
            </a:pPr>
            <a:r>
              <a:rPr lang="en-US" sz="1400" b="1" dirty="0">
                <a:latin typeface="Spectral"/>
              </a:rPr>
              <a:t>Gaming:</a:t>
            </a:r>
            <a:r>
              <a:rPr lang="en-US" sz="1400" dirty="0">
                <a:latin typeface="Spectral"/>
              </a:rPr>
              <a:t> Saving game states, player progress, and configuration settings directly within the game application.</a:t>
            </a:r>
          </a:p>
          <a:p>
            <a:pPr marL="285750" indent="-285750">
              <a:buFont typeface="Arial" panose="020B0604020202020204" pitchFamily="34" charset="0"/>
              <a:buChar char="•"/>
            </a:pPr>
            <a:r>
              <a:rPr lang="en-US" sz="1400" b="1" dirty="0">
                <a:latin typeface="Spectral"/>
              </a:rPr>
              <a:t>Desktop Applications:</a:t>
            </a:r>
            <a:r>
              <a:rPr lang="en-US" sz="1400" dirty="0">
                <a:latin typeface="Spectral"/>
              </a:rPr>
              <a:t> Storing configuration settings, user preferences, and application data locally on a user's machine.</a:t>
            </a:r>
          </a:p>
          <a:p>
            <a:pPr marL="285750" indent="-285750">
              <a:buFont typeface="Arial" panose="020B0604020202020204" pitchFamily="34" charset="0"/>
              <a:buChar char="•"/>
            </a:pP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SQLite, </a:t>
            </a:r>
            <a:r>
              <a:rPr lang="en-IN" sz="1400" dirty="0" err="1">
                <a:latin typeface="Spectral"/>
              </a:rPr>
              <a:t>RocksDB</a:t>
            </a:r>
            <a:r>
              <a:rPr lang="en-IN" sz="1400" dirty="0">
                <a:latin typeface="Spectral"/>
              </a:rPr>
              <a:t>, Berkeley DB.</a:t>
            </a:r>
            <a:endParaRPr lang="en-US" sz="1400" dirty="0">
              <a:latin typeface="Spectral"/>
            </a:endParaRPr>
          </a:p>
        </p:txBody>
      </p:sp>
      <p:pic>
        <p:nvPicPr>
          <p:cNvPr id="8" name="Picture 7">
            <a:extLst>
              <a:ext uri="{FF2B5EF4-FFF2-40B4-BE49-F238E27FC236}">
                <a16:creationId xmlns:a16="http://schemas.microsoft.com/office/drawing/2014/main" id="{70DD6F11-A24B-88AA-7F88-2377A7237903}"/>
              </a:ext>
            </a:extLst>
          </p:cNvPr>
          <p:cNvPicPr>
            <a:picLocks noChangeAspect="1"/>
          </p:cNvPicPr>
          <p:nvPr/>
        </p:nvPicPr>
        <p:blipFill>
          <a:blip r:embed="rId2"/>
          <a:srcRect t="2452" b="7091"/>
          <a:stretch>
            <a:fillRect/>
          </a:stretch>
        </p:blipFill>
        <p:spPr>
          <a:xfrm>
            <a:off x="7032825" y="274955"/>
            <a:ext cx="4559559" cy="6186610"/>
          </a:xfrm>
          <a:prstGeom prst="rect">
            <a:avLst/>
          </a:prstGeom>
        </p:spPr>
      </p:pic>
    </p:spTree>
    <p:extLst>
      <p:ext uri="{BB962C8B-B14F-4D97-AF65-F5344CB8AC3E}">
        <p14:creationId xmlns:p14="http://schemas.microsoft.com/office/powerpoint/2010/main" val="2121577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17</a:t>
            </a:fld>
            <a:endParaRPr lang="en-US" altLang="zh-CN" dirty="0"/>
          </a:p>
        </p:txBody>
      </p:sp>
      <p:pic>
        <p:nvPicPr>
          <p:cNvPr id="17" name="Picture 16">
            <a:extLst>
              <a:ext uri="{FF2B5EF4-FFF2-40B4-BE49-F238E27FC236}">
                <a16:creationId xmlns:a16="http://schemas.microsoft.com/office/drawing/2014/main" id="{C29793F2-B91A-5ECB-5BD0-2E12CA9A9861}"/>
              </a:ext>
            </a:extLst>
          </p:cNvPr>
          <p:cNvPicPr>
            <a:picLocks noChangeAspect="1"/>
          </p:cNvPicPr>
          <p:nvPr/>
        </p:nvPicPr>
        <p:blipFill>
          <a:blip r:embed="rId2"/>
          <a:stretch>
            <a:fillRect/>
          </a:stretch>
        </p:blipFill>
        <p:spPr>
          <a:xfrm>
            <a:off x="3810000" y="0"/>
            <a:ext cx="4572000" cy="6858000"/>
          </a:xfrm>
          <a:prstGeom prst="rect">
            <a:avLst/>
          </a:prstGeom>
        </p:spPr>
      </p:pic>
      <p:pic>
        <p:nvPicPr>
          <p:cNvPr id="19" name="Picture 18">
            <a:extLst>
              <a:ext uri="{FF2B5EF4-FFF2-40B4-BE49-F238E27FC236}">
                <a16:creationId xmlns:a16="http://schemas.microsoft.com/office/drawing/2014/main" id="{8E529BEC-0545-D5F6-21A8-98CD2641C7F8}"/>
              </a:ext>
            </a:extLst>
          </p:cNvPr>
          <p:cNvPicPr>
            <a:picLocks noChangeAspect="1"/>
          </p:cNvPicPr>
          <p:nvPr/>
        </p:nvPicPr>
        <p:blipFill>
          <a:blip r:embed="rId3"/>
          <a:stretch>
            <a:fillRect/>
          </a:stretch>
        </p:blipFill>
        <p:spPr>
          <a:xfrm>
            <a:off x="9498971" y="319300"/>
            <a:ext cx="1855205" cy="1855205"/>
          </a:xfrm>
          <a:prstGeom prst="rect">
            <a:avLst/>
          </a:prstGeom>
        </p:spPr>
      </p:pic>
      <p:pic>
        <p:nvPicPr>
          <p:cNvPr id="22" name="Picture 21">
            <a:extLst>
              <a:ext uri="{FF2B5EF4-FFF2-40B4-BE49-F238E27FC236}">
                <a16:creationId xmlns:a16="http://schemas.microsoft.com/office/drawing/2014/main" id="{7839EC2E-B151-CF25-BB8D-9758A7465717}"/>
              </a:ext>
            </a:extLst>
          </p:cNvPr>
          <p:cNvPicPr>
            <a:picLocks noChangeAspect="1"/>
          </p:cNvPicPr>
          <p:nvPr/>
        </p:nvPicPr>
        <p:blipFill>
          <a:blip r:embed="rId4"/>
          <a:stretch>
            <a:fillRect/>
          </a:stretch>
        </p:blipFill>
        <p:spPr>
          <a:xfrm>
            <a:off x="534907" y="362138"/>
            <a:ext cx="1566249" cy="1566249"/>
          </a:xfrm>
          <a:prstGeom prst="rect">
            <a:avLst/>
          </a:prstGeom>
        </p:spPr>
      </p:pic>
      <p:pic>
        <p:nvPicPr>
          <p:cNvPr id="24" name="Picture 23">
            <a:extLst>
              <a:ext uri="{FF2B5EF4-FFF2-40B4-BE49-F238E27FC236}">
                <a16:creationId xmlns:a16="http://schemas.microsoft.com/office/drawing/2014/main" id="{EAC576DB-C789-A15C-A2CB-776DBA3EF059}"/>
              </a:ext>
            </a:extLst>
          </p:cNvPr>
          <p:cNvPicPr>
            <a:picLocks noChangeAspect="1"/>
          </p:cNvPicPr>
          <p:nvPr/>
        </p:nvPicPr>
        <p:blipFill>
          <a:blip r:embed="rId5"/>
          <a:stretch>
            <a:fillRect/>
          </a:stretch>
        </p:blipFill>
        <p:spPr>
          <a:xfrm>
            <a:off x="9715877" y="5086815"/>
            <a:ext cx="1478292" cy="1478292"/>
          </a:xfrm>
          <a:prstGeom prst="rect">
            <a:avLst/>
          </a:prstGeom>
        </p:spPr>
      </p:pic>
      <p:pic>
        <p:nvPicPr>
          <p:cNvPr id="26" name="Picture 25">
            <a:extLst>
              <a:ext uri="{FF2B5EF4-FFF2-40B4-BE49-F238E27FC236}">
                <a16:creationId xmlns:a16="http://schemas.microsoft.com/office/drawing/2014/main" id="{9D4C3672-00CE-673A-1252-C9611F19C443}"/>
              </a:ext>
            </a:extLst>
          </p:cNvPr>
          <p:cNvPicPr>
            <a:picLocks noChangeAspect="1"/>
          </p:cNvPicPr>
          <p:nvPr/>
        </p:nvPicPr>
        <p:blipFill>
          <a:blip r:embed="rId6"/>
          <a:stretch>
            <a:fillRect/>
          </a:stretch>
        </p:blipFill>
        <p:spPr>
          <a:xfrm>
            <a:off x="224073" y="5153773"/>
            <a:ext cx="2117001" cy="1411334"/>
          </a:xfrm>
          <a:prstGeom prst="rect">
            <a:avLst/>
          </a:prstGeom>
        </p:spPr>
      </p:pic>
    </p:spTree>
    <p:extLst>
      <p:ext uri="{BB962C8B-B14F-4D97-AF65-F5344CB8AC3E}">
        <p14:creationId xmlns:p14="http://schemas.microsoft.com/office/powerpoint/2010/main" val="307414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957182-C8D2-E74E-FE6D-A33F086A867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5B3BAEC-8EFA-C641-4DE2-DF4ABBF8A16A}"/>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6" name="Freeform: Shape 5">
            <a:extLst>
              <a:ext uri="{FF2B5EF4-FFF2-40B4-BE49-F238E27FC236}">
                <a16:creationId xmlns:a16="http://schemas.microsoft.com/office/drawing/2014/main" id="{712A732C-79C7-2E9D-BA15-44792E9D25E5}"/>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3941A4BE-F555-F6D7-78B5-DEDF66A0A7BF}"/>
              </a:ext>
            </a:extLst>
          </p:cNvPr>
          <p:cNvSpPr>
            <a:spLocks noGrp="1"/>
          </p:cNvSpPr>
          <p:nvPr>
            <p:ph type="title"/>
          </p:nvPr>
        </p:nvSpPr>
        <p:spPr>
          <a:xfrm>
            <a:off x="536732" y="335695"/>
            <a:ext cx="11116029" cy="453887"/>
          </a:xfrm>
        </p:spPr>
        <p:txBody>
          <a:bodyPr/>
          <a:lstStyle/>
          <a:p>
            <a:r>
              <a:rPr lang="en-IN" dirty="0"/>
              <a:t>1. Relational Databases (RDBMS)</a:t>
            </a:r>
          </a:p>
        </p:txBody>
      </p:sp>
      <p:cxnSp>
        <p:nvCxnSpPr>
          <p:cNvPr id="2" name="Straight Connector 1">
            <a:extLst>
              <a:ext uri="{FF2B5EF4-FFF2-40B4-BE49-F238E27FC236}">
                <a16:creationId xmlns:a16="http://schemas.microsoft.com/office/drawing/2014/main" id="{C6D04D90-E451-1DCC-3C52-2865D7519617}"/>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CA8333C9-C10D-211C-9402-B3A81826AF09}"/>
              </a:ext>
            </a:extLst>
          </p:cNvPr>
          <p:cNvSpPr>
            <a:spLocks noGrp="1"/>
          </p:cNvSpPr>
          <p:nvPr>
            <p:ph type="body" sz="quarter" idx="28"/>
          </p:nvPr>
        </p:nvSpPr>
        <p:spPr>
          <a:xfrm>
            <a:off x="536732" y="994162"/>
            <a:ext cx="5872565" cy="5689899"/>
          </a:xfrm>
        </p:spPr>
        <p:txBody>
          <a:bodyPr/>
          <a:lstStyle/>
          <a:p>
            <a:r>
              <a:rPr lang="en-US" sz="1400" dirty="0">
                <a:latin typeface="Spectral"/>
              </a:rPr>
              <a:t>Relational databases structure data into one or more tables of rows and columns, with a unique key identifying each row. Rows in a table can be linked to rows in other tables through foreign keys, establishing a relationship between them.</a:t>
            </a:r>
          </a:p>
          <a:p>
            <a:r>
              <a:rPr lang="en-US" sz="1400" dirty="0">
                <a:latin typeface="Spectral"/>
              </a:rPr>
              <a:t>This structure allows relational databases to handle large amounts of structured data, enforce data integrity, and support complex queries and ACID transactions.</a:t>
            </a:r>
          </a:p>
          <a:p>
            <a:r>
              <a:rPr lang="en-US" sz="1400" dirty="0">
                <a:latin typeface="Spectral"/>
              </a:rPr>
              <a:t>They use Structured Query Language (SQL) for defining, manipulating, and querying data, making them highly versatile and widely used in various applications.</a:t>
            </a: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Enterprise Applications:</a:t>
            </a:r>
            <a:r>
              <a:rPr lang="en-US" sz="1400" dirty="0">
                <a:latin typeface="Spectral"/>
              </a:rPr>
              <a:t> For managing customer data, inventory, employee records, and financial transactions, where data integrity and relationships are critical.</a:t>
            </a:r>
          </a:p>
          <a:p>
            <a:pPr marL="285750" indent="-285750">
              <a:buFont typeface="Arial" panose="020B0604020202020204" pitchFamily="34" charset="0"/>
              <a:buChar char="•"/>
            </a:pPr>
            <a:r>
              <a:rPr lang="en-US" sz="1400" b="1" dirty="0">
                <a:latin typeface="Spectral"/>
              </a:rPr>
              <a:t>E-commerce Platforms:</a:t>
            </a:r>
            <a:r>
              <a:rPr lang="en-US" sz="1400" dirty="0">
                <a:latin typeface="Spectral"/>
              </a:rPr>
              <a:t> Handling product catalogs, customer orders, and payment transactions, requiring complex queries and transaction processing.</a:t>
            </a:r>
          </a:p>
          <a:p>
            <a:pPr marL="285750" indent="-285750">
              <a:buFont typeface="Arial" panose="020B0604020202020204" pitchFamily="34" charset="0"/>
              <a:buChar char="•"/>
            </a:pPr>
            <a:r>
              <a:rPr lang="en-US" sz="1400" b="1" dirty="0">
                <a:latin typeface="Spectral"/>
              </a:rPr>
              <a:t>Banking and Financial Services:</a:t>
            </a:r>
            <a:r>
              <a:rPr lang="en-US" sz="1400" dirty="0">
                <a:latin typeface="Spectral"/>
              </a:rPr>
              <a:t> Managing accounts, transactions, and user data, where the ACID properties ensure the reliability and consistency of financial operations.</a:t>
            </a:r>
          </a:p>
          <a:p>
            <a:r>
              <a:rPr lang="fr-FR" sz="1400" b="1" dirty="0" err="1">
                <a:latin typeface="Spectral"/>
              </a:rPr>
              <a:t>Examples</a:t>
            </a:r>
            <a:r>
              <a:rPr lang="fr-FR" sz="1400" b="1" dirty="0">
                <a:latin typeface="Spectral"/>
              </a:rPr>
              <a:t>:</a:t>
            </a:r>
            <a:r>
              <a:rPr lang="fr-FR" sz="1400" dirty="0">
                <a:latin typeface="Spectral"/>
              </a:rPr>
              <a:t> MySQL, PostgreSQL, Oracle </a:t>
            </a:r>
            <a:r>
              <a:rPr lang="fr-FR" sz="1400" dirty="0" err="1">
                <a:latin typeface="Spectral"/>
              </a:rPr>
              <a:t>Database</a:t>
            </a:r>
            <a:r>
              <a:rPr lang="fr-FR" sz="1400" dirty="0">
                <a:latin typeface="Spectral"/>
              </a:rPr>
              <a:t>.</a:t>
            </a:r>
            <a:endParaRPr lang="en-US" sz="1400" dirty="0">
              <a:latin typeface="Spectral"/>
            </a:endParaRPr>
          </a:p>
        </p:txBody>
      </p:sp>
      <p:pic>
        <p:nvPicPr>
          <p:cNvPr id="13" name="Picture 12">
            <a:extLst>
              <a:ext uri="{FF2B5EF4-FFF2-40B4-BE49-F238E27FC236}">
                <a16:creationId xmlns:a16="http://schemas.microsoft.com/office/drawing/2014/main" id="{E107F68C-2A67-962A-E3A7-1784FBE10490}"/>
              </a:ext>
            </a:extLst>
          </p:cNvPr>
          <p:cNvPicPr>
            <a:picLocks noChangeAspect="1"/>
          </p:cNvPicPr>
          <p:nvPr/>
        </p:nvPicPr>
        <p:blipFill>
          <a:blip r:embed="rId2"/>
          <a:stretch>
            <a:fillRect/>
          </a:stretch>
        </p:blipFill>
        <p:spPr>
          <a:xfrm>
            <a:off x="6629399" y="2028971"/>
            <a:ext cx="5522046" cy="3681363"/>
          </a:xfrm>
          <a:prstGeom prst="rect">
            <a:avLst/>
          </a:prstGeom>
        </p:spPr>
      </p:pic>
    </p:spTree>
    <p:extLst>
      <p:ext uri="{BB962C8B-B14F-4D97-AF65-F5344CB8AC3E}">
        <p14:creationId xmlns:p14="http://schemas.microsoft.com/office/powerpoint/2010/main" val="265876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A6BB2D-33E4-21F9-4C38-FF848268F53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03B2D58-DCBA-13D5-1B3F-045179AEBBFC}"/>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4" name="Title 4">
            <a:extLst>
              <a:ext uri="{FF2B5EF4-FFF2-40B4-BE49-F238E27FC236}">
                <a16:creationId xmlns:a16="http://schemas.microsoft.com/office/drawing/2014/main" id="{24EFEDCE-AD78-0B9D-A237-D39C2E869530}"/>
              </a:ext>
            </a:extLst>
          </p:cNvPr>
          <p:cNvSpPr>
            <a:spLocks noGrp="1"/>
          </p:cNvSpPr>
          <p:nvPr>
            <p:ph type="title"/>
          </p:nvPr>
        </p:nvSpPr>
        <p:spPr>
          <a:xfrm>
            <a:off x="536732" y="335695"/>
            <a:ext cx="11116029" cy="453887"/>
          </a:xfrm>
        </p:spPr>
        <p:txBody>
          <a:bodyPr/>
          <a:lstStyle/>
          <a:p>
            <a:r>
              <a:rPr lang="en-IN" dirty="0"/>
              <a:t>2. Key-Value Store</a:t>
            </a:r>
          </a:p>
        </p:txBody>
      </p:sp>
      <p:cxnSp>
        <p:nvCxnSpPr>
          <p:cNvPr id="2" name="Straight Connector 1">
            <a:extLst>
              <a:ext uri="{FF2B5EF4-FFF2-40B4-BE49-F238E27FC236}">
                <a16:creationId xmlns:a16="http://schemas.microsoft.com/office/drawing/2014/main" id="{886A9B0A-E1B2-E0BA-B0C6-6F0E14919C76}"/>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019A8D0-68F3-1285-6D73-9D4369BCF1D7}"/>
              </a:ext>
            </a:extLst>
          </p:cNvPr>
          <p:cNvSpPr>
            <a:spLocks noGrp="1"/>
          </p:cNvSpPr>
          <p:nvPr>
            <p:ph type="body" sz="quarter" idx="28"/>
          </p:nvPr>
        </p:nvSpPr>
        <p:spPr>
          <a:xfrm>
            <a:off x="536732" y="994162"/>
            <a:ext cx="5872565" cy="5689899"/>
          </a:xfrm>
        </p:spPr>
        <p:txBody>
          <a:bodyPr/>
          <a:lstStyle/>
          <a:p>
            <a:r>
              <a:rPr lang="en-US" sz="1400" dirty="0">
                <a:latin typeface="Spectral"/>
              </a:rPr>
              <a:t>Key-value stores are NoSQL databases that store data as key-value pairs providing fast retrieval of values based on unique keys.</a:t>
            </a:r>
          </a:p>
          <a:p>
            <a:r>
              <a:rPr lang="en-US" sz="1400" dirty="0">
                <a:latin typeface="Spectral"/>
              </a:rPr>
              <a:t>They are primarily used when the data model is based on key-value pairs and requires high scalability, availability and throughput.</a:t>
            </a:r>
          </a:p>
          <a:p>
            <a:r>
              <a:rPr lang="en-US" sz="1400" dirty="0">
                <a:latin typeface="Spectral"/>
              </a:rPr>
              <a:t>However, they may not be the best fit for applications that require complex querying, data relationships, or strong consistency guarantees.</a:t>
            </a:r>
          </a:p>
          <a:p>
            <a:endParaRPr lang="en-US" sz="1400" dirty="0">
              <a:latin typeface="Spectral"/>
            </a:endParaRPr>
          </a:p>
          <a:p>
            <a:r>
              <a:rPr lang="en-US" sz="1400" b="1" dirty="0">
                <a:latin typeface="Spectral"/>
              </a:rPr>
              <a:t>Common Use-cases:</a:t>
            </a:r>
          </a:p>
          <a:p>
            <a:endParaRPr lang="en-US" sz="1400" b="1" dirty="0">
              <a:latin typeface="Spectral"/>
            </a:endParaRPr>
          </a:p>
          <a:p>
            <a:pPr marL="285750" indent="-285750">
              <a:buFont typeface="Arial" panose="020B0604020202020204" pitchFamily="34" charset="0"/>
              <a:buChar char="•"/>
            </a:pPr>
            <a:r>
              <a:rPr lang="en-US" sz="1400" b="1" dirty="0">
                <a:latin typeface="Spectral"/>
              </a:rPr>
              <a:t>Session Storage:</a:t>
            </a:r>
            <a:r>
              <a:rPr lang="en-US" sz="1400" dirty="0">
                <a:latin typeface="Spectral"/>
              </a:rPr>
              <a:t> Storing and managing user session information such as user preferences, shopping carts or authentication tokens in web applications.</a:t>
            </a:r>
          </a:p>
          <a:p>
            <a:pPr marL="285750" indent="-285750">
              <a:buFont typeface="Arial" panose="020B0604020202020204" pitchFamily="34" charset="0"/>
              <a:buChar char="•"/>
            </a:pPr>
            <a:r>
              <a:rPr lang="en-US" sz="1400" b="1" dirty="0">
                <a:latin typeface="Spectral"/>
              </a:rPr>
              <a:t>Caching:</a:t>
            </a:r>
            <a:r>
              <a:rPr lang="en-US" sz="1400" dirty="0">
                <a:latin typeface="Spectral"/>
              </a:rPr>
              <a:t> Implementing caching mechanisms to improve the performance of web applications by storing frequently accessed data in memory for rapid retrieval.</a:t>
            </a:r>
          </a:p>
          <a:p>
            <a:pPr marL="285750" indent="-285750">
              <a:buFont typeface="Arial" panose="020B0604020202020204" pitchFamily="34" charset="0"/>
              <a:buChar char="•"/>
            </a:pPr>
            <a:r>
              <a:rPr lang="en-US" sz="1400" b="1" dirty="0">
                <a:latin typeface="Spectral"/>
              </a:rPr>
              <a:t>Real-time data processing:</a:t>
            </a:r>
            <a:r>
              <a:rPr lang="en-US" sz="1400" dirty="0">
                <a:latin typeface="Spectral"/>
              </a:rPr>
              <a:t> Key-value stores can quickly store and retrieve data for real-time analytics, event processing, or message queues.</a:t>
            </a:r>
          </a:p>
          <a:p>
            <a:pPr marL="285750" indent="-285750">
              <a:buFont typeface="Arial" panose="020B0604020202020204" pitchFamily="34" charset="0"/>
              <a:buChar char="•"/>
            </a:pP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Redis, DynamoDB.</a:t>
            </a:r>
            <a:endParaRPr lang="en-US" sz="1400" dirty="0">
              <a:latin typeface="Spectral"/>
            </a:endParaRPr>
          </a:p>
        </p:txBody>
      </p:sp>
      <p:pic>
        <p:nvPicPr>
          <p:cNvPr id="10" name="Picture 9">
            <a:extLst>
              <a:ext uri="{FF2B5EF4-FFF2-40B4-BE49-F238E27FC236}">
                <a16:creationId xmlns:a16="http://schemas.microsoft.com/office/drawing/2014/main" id="{05B0D0A6-809F-21AD-CF2B-0742A6FE5F5F}"/>
              </a:ext>
            </a:extLst>
          </p:cNvPr>
          <p:cNvPicPr>
            <a:picLocks noChangeAspect="1"/>
          </p:cNvPicPr>
          <p:nvPr/>
        </p:nvPicPr>
        <p:blipFill>
          <a:blip r:embed="rId2"/>
          <a:stretch>
            <a:fillRect/>
          </a:stretch>
        </p:blipFill>
        <p:spPr>
          <a:xfrm>
            <a:off x="6644230" y="755733"/>
            <a:ext cx="5462187" cy="5462187"/>
          </a:xfrm>
          <a:prstGeom prst="rect">
            <a:avLst/>
          </a:prstGeom>
        </p:spPr>
      </p:pic>
    </p:spTree>
    <p:extLst>
      <p:ext uri="{BB962C8B-B14F-4D97-AF65-F5344CB8AC3E}">
        <p14:creationId xmlns:p14="http://schemas.microsoft.com/office/powerpoint/2010/main" val="91833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A378DC-D3E2-3DEE-5F71-DC62D28D57C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709205F-CE8E-9571-E633-88791DF0DF2D}"/>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4" name="Title 4">
            <a:extLst>
              <a:ext uri="{FF2B5EF4-FFF2-40B4-BE49-F238E27FC236}">
                <a16:creationId xmlns:a16="http://schemas.microsoft.com/office/drawing/2014/main" id="{CC07969B-A831-8170-C6AB-70D408F2FFB5}"/>
              </a:ext>
            </a:extLst>
          </p:cNvPr>
          <p:cNvSpPr>
            <a:spLocks noGrp="1"/>
          </p:cNvSpPr>
          <p:nvPr>
            <p:ph type="title"/>
          </p:nvPr>
        </p:nvSpPr>
        <p:spPr>
          <a:xfrm>
            <a:off x="536732" y="335695"/>
            <a:ext cx="11116029" cy="453887"/>
          </a:xfrm>
        </p:spPr>
        <p:txBody>
          <a:bodyPr/>
          <a:lstStyle/>
          <a:p>
            <a:r>
              <a:rPr lang="en-IN" dirty="0"/>
              <a:t>3. Document Databases</a:t>
            </a:r>
          </a:p>
        </p:txBody>
      </p:sp>
      <p:cxnSp>
        <p:nvCxnSpPr>
          <p:cNvPr id="2" name="Straight Connector 1">
            <a:extLst>
              <a:ext uri="{FF2B5EF4-FFF2-40B4-BE49-F238E27FC236}">
                <a16:creationId xmlns:a16="http://schemas.microsoft.com/office/drawing/2014/main" id="{4B5E09C0-9853-F96B-C30E-6A7B749486ED}"/>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4405810C-B8D4-C733-EF8A-7B08D9498827}"/>
              </a:ext>
            </a:extLst>
          </p:cNvPr>
          <p:cNvSpPr>
            <a:spLocks noGrp="1"/>
          </p:cNvSpPr>
          <p:nvPr>
            <p:ph type="body" sz="quarter" idx="28"/>
          </p:nvPr>
        </p:nvSpPr>
        <p:spPr>
          <a:xfrm>
            <a:off x="536732" y="994162"/>
            <a:ext cx="5872565" cy="5689899"/>
          </a:xfrm>
        </p:spPr>
        <p:txBody>
          <a:bodyPr/>
          <a:lstStyle/>
          <a:p>
            <a:r>
              <a:rPr lang="en-US" sz="1400" dirty="0">
                <a:latin typeface="Spectral"/>
              </a:rPr>
              <a:t>Document databases, a subset of the broader NoSQL family, are designed to store, manage, and retrieve document-oriented information.</a:t>
            </a:r>
          </a:p>
          <a:p>
            <a:r>
              <a:rPr lang="en-US" sz="1400" dirty="0">
                <a:latin typeface="Spectral"/>
              </a:rPr>
              <a:t>These databases handle data in a semi-structured format, typically JSON, XML, or BSON, allowing for a more flexible schema than traditional relational databases.</a:t>
            </a:r>
          </a:p>
          <a:p>
            <a:r>
              <a:rPr lang="en-US" sz="1400" dirty="0">
                <a:latin typeface="Spectral"/>
              </a:rPr>
              <a:t>Document databases are particularly useful in scenarios where the data model evolves frequently, and where fast read and write performance is critical.</a:t>
            </a:r>
          </a:p>
          <a:p>
            <a:r>
              <a:rPr lang="en-US" sz="1400" dirty="0">
                <a:latin typeface="Spectral"/>
              </a:rPr>
              <a:t>However, they may not be the best fit for highly structured data or complex transactions spanning multiple documents or collections.</a:t>
            </a: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E-commerce Platforms:</a:t>
            </a:r>
            <a:r>
              <a:rPr lang="en-US" sz="1400" dirty="0">
                <a:latin typeface="Spectral"/>
              </a:rPr>
              <a:t> Storing product catalogs with diverse attributes, user reviews, and inventory data, allowing for flexible representation of product information.</a:t>
            </a:r>
          </a:p>
          <a:p>
            <a:pPr marL="285750" indent="-285750">
              <a:buFont typeface="Arial" panose="020B0604020202020204" pitchFamily="34" charset="0"/>
              <a:buChar char="•"/>
            </a:pPr>
            <a:r>
              <a:rPr lang="en-US" sz="1400" b="1" dirty="0">
                <a:latin typeface="Spectral"/>
              </a:rPr>
              <a:t>Content Management Systems (CMS):</a:t>
            </a:r>
            <a:r>
              <a:rPr lang="en-US" sz="1400" dirty="0">
                <a:latin typeface="Spectral"/>
              </a:rPr>
              <a:t> Ideal for managing articles, user profiles, and comments, where each piece of content can be stored as a document.</a:t>
            </a:r>
          </a:p>
          <a:p>
            <a:pPr marL="285750" indent="-285750">
              <a:buFont typeface="Arial" panose="020B0604020202020204" pitchFamily="34" charset="0"/>
              <a:buChar char="•"/>
            </a:pPr>
            <a:r>
              <a:rPr lang="en-US" sz="1400" b="1" dirty="0">
                <a:latin typeface="Spectral"/>
              </a:rPr>
              <a:t>Real-Time Analytics and IoT:</a:t>
            </a:r>
            <a:r>
              <a:rPr lang="en-US" sz="1400" dirty="0">
                <a:latin typeface="Spectral"/>
              </a:rPr>
              <a:t> Handling varied data structures generated by IoT devices and supporting real-time analytics on this data.</a:t>
            </a:r>
          </a:p>
          <a:p>
            <a:pPr marL="285750" indent="-285750">
              <a:buFont typeface="Arial" panose="020B0604020202020204" pitchFamily="34" charset="0"/>
              <a:buChar char="•"/>
            </a:pP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US" sz="1400" dirty="0">
                <a:latin typeface="Spectral"/>
              </a:rPr>
              <a:t>MongoDB, Couchbase, and Apache CouchDB</a:t>
            </a:r>
            <a:r>
              <a:rPr lang="fr-FR" sz="1400" dirty="0">
                <a:latin typeface="Spectral"/>
              </a:rPr>
              <a:t>.</a:t>
            </a:r>
            <a:endParaRPr lang="en-US" sz="1400" dirty="0">
              <a:latin typeface="Spectral"/>
            </a:endParaRPr>
          </a:p>
        </p:txBody>
      </p:sp>
      <p:pic>
        <p:nvPicPr>
          <p:cNvPr id="8" name="Picture 7">
            <a:extLst>
              <a:ext uri="{FF2B5EF4-FFF2-40B4-BE49-F238E27FC236}">
                <a16:creationId xmlns:a16="http://schemas.microsoft.com/office/drawing/2014/main" id="{03C7BD6A-4903-E8C4-B8E1-62C1EF9663EE}"/>
              </a:ext>
            </a:extLst>
          </p:cNvPr>
          <p:cNvPicPr>
            <a:picLocks noChangeAspect="1"/>
          </p:cNvPicPr>
          <p:nvPr/>
        </p:nvPicPr>
        <p:blipFill>
          <a:blip r:embed="rId2"/>
          <a:stretch>
            <a:fillRect/>
          </a:stretch>
        </p:blipFill>
        <p:spPr>
          <a:xfrm>
            <a:off x="6811283" y="924903"/>
            <a:ext cx="5095651" cy="5095651"/>
          </a:xfrm>
          <a:prstGeom prst="rect">
            <a:avLst/>
          </a:prstGeom>
        </p:spPr>
      </p:pic>
    </p:spTree>
    <p:extLst>
      <p:ext uri="{BB962C8B-B14F-4D97-AF65-F5344CB8AC3E}">
        <p14:creationId xmlns:p14="http://schemas.microsoft.com/office/powerpoint/2010/main" val="119540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B8D60D-BD6E-7977-F1E6-FC02CC2488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9C9F147-43AD-8399-D693-938A58B0C5F0}"/>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6B1AD070-B334-1E52-9A11-DE673CE0EE68}"/>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810F3656-79BE-CB36-8555-9F9CD488DA1D}"/>
              </a:ext>
            </a:extLst>
          </p:cNvPr>
          <p:cNvSpPr>
            <a:spLocks noGrp="1"/>
          </p:cNvSpPr>
          <p:nvPr>
            <p:ph type="title"/>
          </p:nvPr>
        </p:nvSpPr>
        <p:spPr>
          <a:xfrm>
            <a:off x="536732" y="335695"/>
            <a:ext cx="11116029" cy="453887"/>
          </a:xfrm>
        </p:spPr>
        <p:txBody>
          <a:bodyPr/>
          <a:lstStyle/>
          <a:p>
            <a:r>
              <a:rPr lang="en-IN" dirty="0"/>
              <a:t>4. Graph Databases</a:t>
            </a:r>
          </a:p>
        </p:txBody>
      </p:sp>
      <p:cxnSp>
        <p:nvCxnSpPr>
          <p:cNvPr id="2" name="Straight Connector 1">
            <a:extLst>
              <a:ext uri="{FF2B5EF4-FFF2-40B4-BE49-F238E27FC236}">
                <a16:creationId xmlns:a16="http://schemas.microsoft.com/office/drawing/2014/main" id="{686ECBF6-27F8-4354-FD1D-9FC217F187B9}"/>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B250B2AB-1B35-4C8B-8FB8-23280694F41D}"/>
              </a:ext>
            </a:extLst>
          </p:cNvPr>
          <p:cNvSpPr>
            <a:spLocks noGrp="1"/>
          </p:cNvSpPr>
          <p:nvPr>
            <p:ph type="body" sz="quarter" idx="28"/>
          </p:nvPr>
        </p:nvSpPr>
        <p:spPr>
          <a:xfrm>
            <a:off x="536732" y="994162"/>
            <a:ext cx="5872565" cy="5689899"/>
          </a:xfrm>
        </p:spPr>
        <p:txBody>
          <a:bodyPr/>
          <a:lstStyle/>
          <a:p>
            <a:r>
              <a:rPr lang="en-US" sz="1400" dirty="0">
                <a:latin typeface="Spectral"/>
              </a:rPr>
              <a:t>Graph databases are a type of NoSQL database that specialize in storing, managing, and querying complex networks of interconnected data.</a:t>
            </a:r>
          </a:p>
          <a:p>
            <a:r>
              <a:rPr lang="en-US" sz="1400" dirty="0">
                <a:latin typeface="Spectral"/>
              </a:rPr>
              <a:t>They represent data as graphs, consisting of nodes (entities), edges (relationships between entities), and properties (information associated with nodes and edges).</a:t>
            </a:r>
          </a:p>
          <a:p>
            <a:r>
              <a:rPr lang="en-US" sz="1400" dirty="0">
                <a:latin typeface="Spectral"/>
              </a:rPr>
              <a:t>By leveraging the graph structure, graph databases enable efficient traversal, querying, and analysis of interconnected data.</a:t>
            </a:r>
          </a:p>
          <a:p>
            <a:r>
              <a:rPr lang="en-US" sz="1400" dirty="0">
                <a:latin typeface="Spectral"/>
              </a:rPr>
              <a:t>They are very useful in applications like social networks and recommendation engines.</a:t>
            </a:r>
          </a:p>
          <a:p>
            <a:endParaRPr lang="en-US" sz="1400" dirty="0">
              <a:latin typeface="Spectral"/>
            </a:endParaRP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Social Networks:</a:t>
            </a:r>
            <a:r>
              <a:rPr lang="en-US" sz="1400" dirty="0">
                <a:latin typeface="Spectral"/>
              </a:rPr>
              <a:t> Managing user profiles and their connections, enabling features like friend recommendations and social graph analysis.</a:t>
            </a:r>
          </a:p>
          <a:p>
            <a:pPr marL="285750" indent="-285750">
              <a:buFont typeface="Arial" panose="020B0604020202020204" pitchFamily="34" charset="0"/>
              <a:buChar char="•"/>
            </a:pPr>
            <a:r>
              <a:rPr lang="en-US" sz="1400" b="1" dirty="0">
                <a:latin typeface="Spectral"/>
              </a:rPr>
              <a:t>Recommendation Systems:</a:t>
            </a:r>
            <a:r>
              <a:rPr lang="en-US" sz="1400" dirty="0">
                <a:latin typeface="Spectral"/>
              </a:rPr>
              <a:t> Analyzing customer preferences, product inventories, and purchase histories to generate personalized product or content recommendations.</a:t>
            </a:r>
          </a:p>
          <a:p>
            <a:pPr marL="285750" indent="-285750">
              <a:buFont typeface="Arial" panose="020B0604020202020204" pitchFamily="34" charset="0"/>
              <a:buChar char="•"/>
            </a:pPr>
            <a:r>
              <a:rPr lang="en-US" sz="1400" b="1" dirty="0">
                <a:latin typeface="Spectral"/>
              </a:rPr>
              <a:t>Knowledge Graphs:</a:t>
            </a:r>
            <a:r>
              <a:rPr lang="en-US" sz="1400" dirty="0">
                <a:latin typeface="Spectral"/>
              </a:rPr>
              <a:t> Building vast repositories of interconnected data for semantic searches, information retrieval, and decision support systems.</a:t>
            </a:r>
          </a:p>
          <a:p>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Neo4j, Amazon Neptune.</a:t>
            </a:r>
            <a:endParaRPr lang="en-US" sz="1400" dirty="0">
              <a:latin typeface="Spectral"/>
            </a:endParaRPr>
          </a:p>
        </p:txBody>
      </p:sp>
      <p:pic>
        <p:nvPicPr>
          <p:cNvPr id="8" name="Picture 7">
            <a:extLst>
              <a:ext uri="{FF2B5EF4-FFF2-40B4-BE49-F238E27FC236}">
                <a16:creationId xmlns:a16="http://schemas.microsoft.com/office/drawing/2014/main" id="{AE24BCB9-80A9-085E-7052-9B3F153905FA}"/>
              </a:ext>
            </a:extLst>
          </p:cNvPr>
          <p:cNvPicPr>
            <a:picLocks noChangeAspect="1"/>
          </p:cNvPicPr>
          <p:nvPr/>
        </p:nvPicPr>
        <p:blipFill>
          <a:blip r:embed="rId2"/>
          <a:stretch>
            <a:fillRect/>
          </a:stretch>
        </p:blipFill>
        <p:spPr>
          <a:xfrm>
            <a:off x="6238292" y="1593740"/>
            <a:ext cx="6214188" cy="4142792"/>
          </a:xfrm>
          <a:prstGeom prst="rect">
            <a:avLst/>
          </a:prstGeom>
        </p:spPr>
      </p:pic>
    </p:spTree>
    <p:extLst>
      <p:ext uri="{BB962C8B-B14F-4D97-AF65-F5344CB8AC3E}">
        <p14:creationId xmlns:p14="http://schemas.microsoft.com/office/powerpoint/2010/main" val="1182285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F8C8DC-4B37-ED25-90F9-7F6A751E18C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0C8FC19-9D74-3C7A-32A8-166FBAC32D25}"/>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9169DDB6-D31E-3E62-7396-8681EED7C44B}"/>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97D9937E-CF24-4AE8-394A-26010899487F}"/>
              </a:ext>
            </a:extLst>
          </p:cNvPr>
          <p:cNvSpPr>
            <a:spLocks noGrp="1"/>
          </p:cNvSpPr>
          <p:nvPr>
            <p:ph type="title"/>
          </p:nvPr>
        </p:nvSpPr>
        <p:spPr>
          <a:xfrm>
            <a:off x="536732" y="335695"/>
            <a:ext cx="11116029" cy="453887"/>
          </a:xfrm>
        </p:spPr>
        <p:txBody>
          <a:bodyPr/>
          <a:lstStyle/>
          <a:p>
            <a:r>
              <a:rPr lang="en-IN" dirty="0"/>
              <a:t>5. Wide-Column Stores</a:t>
            </a:r>
          </a:p>
        </p:txBody>
      </p:sp>
      <p:cxnSp>
        <p:nvCxnSpPr>
          <p:cNvPr id="2" name="Straight Connector 1">
            <a:extLst>
              <a:ext uri="{FF2B5EF4-FFF2-40B4-BE49-F238E27FC236}">
                <a16:creationId xmlns:a16="http://schemas.microsoft.com/office/drawing/2014/main" id="{00CE2862-BF5A-570C-F42A-4EEF6AC1864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67E16DF2-B61B-2BAF-AB8A-1B975AC83F7E}"/>
              </a:ext>
            </a:extLst>
          </p:cNvPr>
          <p:cNvSpPr>
            <a:spLocks noGrp="1"/>
          </p:cNvSpPr>
          <p:nvPr>
            <p:ph type="body" sz="quarter" idx="28"/>
          </p:nvPr>
        </p:nvSpPr>
        <p:spPr>
          <a:xfrm>
            <a:off x="536732" y="994162"/>
            <a:ext cx="5872565" cy="5689899"/>
          </a:xfrm>
        </p:spPr>
        <p:txBody>
          <a:bodyPr/>
          <a:lstStyle/>
          <a:p>
            <a:r>
              <a:rPr lang="en-US" sz="1400" dirty="0">
                <a:latin typeface="Spectral"/>
              </a:rPr>
              <a:t>Wide-Column Stores represent a type of NoSQL database optimized for storing and querying large amounts of data across many machines.</a:t>
            </a:r>
          </a:p>
          <a:p>
            <a:r>
              <a:rPr lang="en-US" sz="1400" dirty="0">
                <a:latin typeface="Spectral"/>
              </a:rPr>
              <a:t>They organize data into tables with a flexible and dynamic column structure. They are designed to handle large-scale, distributed data storage and provide high scalability and performance.</a:t>
            </a:r>
          </a:p>
          <a:p>
            <a:r>
              <a:rPr lang="en-US" sz="1400" dirty="0">
                <a:latin typeface="Spectral"/>
              </a:rPr>
              <a:t>Their column-oriented architecture, flexible schema, and eventual consistency model make them well-suited for applications that require high write throughput and real-time data processing.</a:t>
            </a:r>
          </a:p>
          <a:p>
            <a:r>
              <a:rPr lang="en-US" sz="1400" dirty="0">
                <a:latin typeface="Spectral"/>
              </a:rPr>
              <a:t>However, they may not be the best fit for use cases that require complex joins, strong consistency, or strict ACID transactions.</a:t>
            </a:r>
          </a:p>
          <a:p>
            <a:endParaRPr lang="en-US" sz="1400" dirty="0">
              <a:latin typeface="Spectral"/>
            </a:endParaRP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Web analytics and user tracking: </a:t>
            </a:r>
            <a:r>
              <a:rPr lang="en-US" sz="1400" dirty="0">
                <a:latin typeface="Spectral"/>
              </a:rPr>
              <a:t>Ideal for capturing and analyzing event data in real-time, such as web analytics, user activity logs, and network monitoring.</a:t>
            </a:r>
          </a:p>
          <a:p>
            <a:pPr marL="285750" indent="-285750">
              <a:buFont typeface="Arial" panose="020B0604020202020204" pitchFamily="34" charset="0"/>
              <a:buChar char="•"/>
            </a:pPr>
            <a:r>
              <a:rPr lang="en-US" sz="1400" b="1" dirty="0">
                <a:latin typeface="Spectral"/>
              </a:rPr>
              <a:t>Real-Time Analytics:</a:t>
            </a:r>
            <a:r>
              <a:rPr lang="en-US" sz="1400" dirty="0">
                <a:latin typeface="Spectral"/>
              </a:rPr>
              <a:t> They can quickly aggregate and analyze data, making them suitable for dashboards, alerting systems, and operational analytics.</a:t>
            </a:r>
          </a:p>
          <a:p>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Apache Cassandra, Apache HBase, Google Bigtable.</a:t>
            </a:r>
            <a:endParaRPr lang="en-US" sz="1400" dirty="0">
              <a:latin typeface="Spectral"/>
            </a:endParaRPr>
          </a:p>
        </p:txBody>
      </p:sp>
      <p:pic>
        <p:nvPicPr>
          <p:cNvPr id="8" name="Picture 7">
            <a:extLst>
              <a:ext uri="{FF2B5EF4-FFF2-40B4-BE49-F238E27FC236}">
                <a16:creationId xmlns:a16="http://schemas.microsoft.com/office/drawing/2014/main" id="{9013F7CD-8CA6-7DEB-40DB-CC485A25A8A3}"/>
              </a:ext>
            </a:extLst>
          </p:cNvPr>
          <p:cNvPicPr>
            <a:picLocks noChangeAspect="1"/>
          </p:cNvPicPr>
          <p:nvPr/>
        </p:nvPicPr>
        <p:blipFill>
          <a:blip r:embed="rId2"/>
          <a:stretch>
            <a:fillRect/>
          </a:stretch>
        </p:blipFill>
        <p:spPr>
          <a:xfrm>
            <a:off x="7187197" y="32657"/>
            <a:ext cx="4572000" cy="6858000"/>
          </a:xfrm>
          <a:prstGeom prst="rect">
            <a:avLst/>
          </a:prstGeom>
        </p:spPr>
      </p:pic>
    </p:spTree>
    <p:extLst>
      <p:ext uri="{BB962C8B-B14F-4D97-AF65-F5344CB8AC3E}">
        <p14:creationId xmlns:p14="http://schemas.microsoft.com/office/powerpoint/2010/main" val="1750904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2BE934-88D5-2509-2327-614A9455A009}"/>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A062DF2-DDC2-C837-F6C1-DB12F9A9DCA2}"/>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E6790D9C-EB73-7D21-E580-247C2C532085}"/>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E01E131B-E706-EB71-DA0C-7FE219EB3C6B}"/>
              </a:ext>
            </a:extLst>
          </p:cNvPr>
          <p:cNvSpPr>
            <a:spLocks noGrp="1"/>
          </p:cNvSpPr>
          <p:nvPr>
            <p:ph type="title"/>
          </p:nvPr>
        </p:nvSpPr>
        <p:spPr>
          <a:xfrm>
            <a:off x="536732" y="335695"/>
            <a:ext cx="11116029" cy="453887"/>
          </a:xfrm>
        </p:spPr>
        <p:txBody>
          <a:bodyPr/>
          <a:lstStyle/>
          <a:p>
            <a:r>
              <a:rPr lang="en-IN" dirty="0"/>
              <a:t>6. In-Memory Databases</a:t>
            </a:r>
          </a:p>
        </p:txBody>
      </p:sp>
      <p:cxnSp>
        <p:nvCxnSpPr>
          <p:cNvPr id="2" name="Straight Connector 1">
            <a:extLst>
              <a:ext uri="{FF2B5EF4-FFF2-40B4-BE49-F238E27FC236}">
                <a16:creationId xmlns:a16="http://schemas.microsoft.com/office/drawing/2014/main" id="{31AEA641-6041-89B9-F5B6-E34DC6D5363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9AEF062-3C98-A693-4701-1D518AB54575}"/>
              </a:ext>
            </a:extLst>
          </p:cNvPr>
          <p:cNvSpPr>
            <a:spLocks noGrp="1"/>
          </p:cNvSpPr>
          <p:nvPr>
            <p:ph type="body" sz="quarter" idx="28"/>
          </p:nvPr>
        </p:nvSpPr>
        <p:spPr>
          <a:xfrm>
            <a:off x="536732" y="994162"/>
            <a:ext cx="5872565" cy="5689899"/>
          </a:xfrm>
        </p:spPr>
        <p:txBody>
          <a:bodyPr/>
          <a:lstStyle/>
          <a:p>
            <a:r>
              <a:rPr lang="en-US" sz="1400" dirty="0">
                <a:latin typeface="Spectral"/>
              </a:rPr>
              <a:t>In-Memory Databases store data directly in the main memory (RAM) of the computer, as opposed to disk-based storage.</a:t>
            </a:r>
          </a:p>
          <a:p>
            <a:r>
              <a:rPr lang="en-US" sz="1400" dirty="0">
                <a:latin typeface="Spectral"/>
              </a:rPr>
              <a:t>They are designed to provide extremely fast data access and low latency by eliminating the need for disk I/O operations.</a:t>
            </a:r>
          </a:p>
          <a:p>
            <a:r>
              <a:rPr lang="en-US" sz="1400" dirty="0">
                <a:latin typeface="Spectral"/>
              </a:rPr>
              <a:t>In-memory databases are particularly well-suited for applications that require real-time processing, high-speed transactions, and low-latency data access such as caching, real-time analytics, high-frequency trading.</a:t>
            </a:r>
          </a:p>
          <a:p>
            <a:r>
              <a:rPr lang="en-US" sz="1400" dirty="0">
                <a:latin typeface="Spectral"/>
              </a:rPr>
              <a:t>However, they are costly and the main memory may lack sufficient capacity to store the entire dataset.</a:t>
            </a:r>
          </a:p>
          <a:p>
            <a:endParaRPr lang="en-US" sz="1400" dirty="0">
              <a:latin typeface="Spectral"/>
            </a:endParaRPr>
          </a:p>
          <a:p>
            <a:r>
              <a:rPr lang="en-US" sz="1400" b="1" dirty="0">
                <a:latin typeface="Spectral"/>
              </a:rPr>
              <a:t>Common Use-cases:</a:t>
            </a:r>
          </a:p>
          <a:p>
            <a:endParaRPr lang="en-US" sz="1400" b="1" dirty="0">
              <a:latin typeface="Spectral"/>
            </a:endParaRPr>
          </a:p>
          <a:p>
            <a:pPr marL="285750" indent="-285750">
              <a:buFont typeface="Arial" panose="020B0604020202020204" pitchFamily="34" charset="0"/>
              <a:buChar char="•"/>
            </a:pPr>
            <a:r>
              <a:rPr lang="en-US" sz="1400" b="1" dirty="0">
                <a:latin typeface="Spectral"/>
              </a:rPr>
              <a:t>Online Gaming:</a:t>
            </a:r>
            <a:r>
              <a:rPr lang="en-US" sz="1400" dirty="0">
                <a:latin typeface="Spectral"/>
              </a:rPr>
              <a:t> To manage user sessions and game state in real time, ensuring fast and responsive gameplay experiences.</a:t>
            </a:r>
          </a:p>
          <a:p>
            <a:pPr marL="285750" indent="-285750">
              <a:buFont typeface="Arial" panose="020B0604020202020204" pitchFamily="34" charset="0"/>
              <a:buChar char="•"/>
            </a:pPr>
            <a:r>
              <a:rPr lang="en-US" sz="1400" b="1" dirty="0">
                <a:latin typeface="Spectral"/>
              </a:rPr>
              <a:t>High-Frequency Trading:</a:t>
            </a:r>
            <a:r>
              <a:rPr lang="en-US" sz="1400" dirty="0">
                <a:latin typeface="Spectral"/>
              </a:rPr>
              <a:t> They enable a large number of financial transactions per second with minimal latency.</a:t>
            </a:r>
          </a:p>
          <a:p>
            <a:endParaRPr lang="fr-FR" sz="1400" b="1"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a:latin typeface="Spectral"/>
              </a:rPr>
              <a:t>Redis, Memcached.</a:t>
            </a:r>
            <a:endParaRPr lang="en-US" sz="1400" dirty="0">
              <a:latin typeface="Spectral"/>
            </a:endParaRPr>
          </a:p>
        </p:txBody>
      </p:sp>
      <p:pic>
        <p:nvPicPr>
          <p:cNvPr id="3" name="Picture 2">
            <a:extLst>
              <a:ext uri="{FF2B5EF4-FFF2-40B4-BE49-F238E27FC236}">
                <a16:creationId xmlns:a16="http://schemas.microsoft.com/office/drawing/2014/main" id="{20031639-F7AB-C894-4732-DBDF45C4AAED}"/>
              </a:ext>
            </a:extLst>
          </p:cNvPr>
          <p:cNvPicPr>
            <a:picLocks noChangeAspect="1"/>
          </p:cNvPicPr>
          <p:nvPr/>
        </p:nvPicPr>
        <p:blipFill>
          <a:blip r:embed="rId2"/>
          <a:stretch>
            <a:fillRect/>
          </a:stretch>
        </p:blipFill>
        <p:spPr>
          <a:xfrm>
            <a:off x="6559420" y="633457"/>
            <a:ext cx="5949588" cy="5949588"/>
          </a:xfrm>
          <a:prstGeom prst="rect">
            <a:avLst/>
          </a:prstGeom>
        </p:spPr>
      </p:pic>
    </p:spTree>
    <p:extLst>
      <p:ext uri="{BB962C8B-B14F-4D97-AF65-F5344CB8AC3E}">
        <p14:creationId xmlns:p14="http://schemas.microsoft.com/office/powerpoint/2010/main" val="120223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BFB86F-09BA-97FE-AA39-4506B58FA17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033EEA6-2F7F-8D6D-2950-D85F33B34643}"/>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6" name="Freeform: Shape 5">
            <a:extLst>
              <a:ext uri="{FF2B5EF4-FFF2-40B4-BE49-F238E27FC236}">
                <a16:creationId xmlns:a16="http://schemas.microsoft.com/office/drawing/2014/main" id="{1B03D28C-58D0-F7A4-3E54-63CEF215AFC2}"/>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569593E7-A05E-5D2A-40D0-A6CC74734BD8}"/>
              </a:ext>
            </a:extLst>
          </p:cNvPr>
          <p:cNvSpPr>
            <a:spLocks noGrp="1"/>
          </p:cNvSpPr>
          <p:nvPr>
            <p:ph type="title"/>
          </p:nvPr>
        </p:nvSpPr>
        <p:spPr>
          <a:xfrm>
            <a:off x="536732" y="335695"/>
            <a:ext cx="11116029" cy="453887"/>
          </a:xfrm>
        </p:spPr>
        <p:txBody>
          <a:bodyPr/>
          <a:lstStyle/>
          <a:p>
            <a:r>
              <a:rPr lang="en-IN" dirty="0"/>
              <a:t>7. Time-Series Databases</a:t>
            </a:r>
          </a:p>
        </p:txBody>
      </p:sp>
      <p:cxnSp>
        <p:nvCxnSpPr>
          <p:cNvPr id="2" name="Straight Connector 1">
            <a:extLst>
              <a:ext uri="{FF2B5EF4-FFF2-40B4-BE49-F238E27FC236}">
                <a16:creationId xmlns:a16="http://schemas.microsoft.com/office/drawing/2014/main" id="{2A31C5A2-B01D-0FB3-3DE6-9CE2ABD6FBB5}"/>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4562A17-F2C6-E132-2413-C18D5F303602}"/>
              </a:ext>
            </a:extLst>
          </p:cNvPr>
          <p:cNvSpPr>
            <a:spLocks noGrp="1"/>
          </p:cNvSpPr>
          <p:nvPr>
            <p:ph type="body" sz="quarter" idx="28"/>
          </p:nvPr>
        </p:nvSpPr>
        <p:spPr>
          <a:xfrm>
            <a:off x="536732" y="994162"/>
            <a:ext cx="5872565" cy="5689899"/>
          </a:xfrm>
        </p:spPr>
        <p:txBody>
          <a:bodyPr/>
          <a:lstStyle/>
          <a:p>
            <a:r>
              <a:rPr lang="en-US" sz="1400" dirty="0">
                <a:latin typeface="Spectral"/>
              </a:rPr>
              <a:t>Time-Series Databases (TSDBs) specialize in storing, retrieving, and managing time-stamped or time-series data.</a:t>
            </a:r>
          </a:p>
          <a:p>
            <a:r>
              <a:rPr lang="en-US" sz="1400" dirty="0">
                <a:latin typeface="Spectral"/>
              </a:rPr>
              <a:t>Time-series data is a sequence of data points collected over time intervals.</a:t>
            </a:r>
          </a:p>
          <a:p>
            <a:r>
              <a:rPr lang="en-US" sz="1400" dirty="0">
                <a:latin typeface="Spectral"/>
              </a:rPr>
              <a:t>TSDBs are commonly used in applications that generate and process time-series data, such as monitoring systems, sensor networks, financial trading platforms, and IoT (Internet of Things) devices.</a:t>
            </a:r>
          </a:p>
          <a:p>
            <a:r>
              <a:rPr lang="en-US" sz="1400" dirty="0">
                <a:latin typeface="Spectral"/>
              </a:rPr>
              <a:t>They provide the necessary performance, scalability, and specialized features to handle the unique characteristics of time-series data.</a:t>
            </a:r>
          </a:p>
          <a:p>
            <a:endParaRPr lang="en-US" sz="1400" dirty="0">
              <a:latin typeface="Spectral"/>
            </a:endParaRPr>
          </a:p>
          <a:p>
            <a:r>
              <a:rPr lang="en-US" sz="1400" b="1" dirty="0">
                <a:latin typeface="Spectral"/>
              </a:rPr>
              <a:t>Common Use-cases:</a:t>
            </a:r>
          </a:p>
          <a:p>
            <a:pPr marL="285750" indent="-285750">
              <a:buFont typeface="Arial" panose="020B0604020202020204" pitchFamily="34" charset="0"/>
              <a:buChar char="•"/>
            </a:pPr>
            <a:r>
              <a:rPr lang="en-IN" sz="1400" b="1" dirty="0">
                <a:latin typeface="Spectral"/>
              </a:rPr>
              <a:t>Financial Trading Platforms:</a:t>
            </a:r>
            <a:r>
              <a:rPr lang="en-IN" sz="1400" dirty="0">
                <a:latin typeface="Spectral"/>
              </a:rPr>
              <a:t> For tracking stock prices, trade volumes, and market indicators over time, enabling trend analysis and algorithmic trading strategies.</a:t>
            </a:r>
          </a:p>
          <a:p>
            <a:pPr marL="285750" indent="-285750">
              <a:buFont typeface="Arial" panose="020B0604020202020204" pitchFamily="34" charset="0"/>
              <a:buChar char="•"/>
            </a:pPr>
            <a:r>
              <a:rPr lang="en-IN" sz="1400" b="1" dirty="0">
                <a:latin typeface="Spectral"/>
              </a:rPr>
              <a:t>IoT and Sensor Data Management:</a:t>
            </a:r>
            <a:r>
              <a:rPr lang="en-IN" sz="1400" dirty="0">
                <a:latin typeface="Spectral"/>
              </a:rPr>
              <a:t> Collecting and </a:t>
            </a:r>
            <a:r>
              <a:rPr lang="en-IN" sz="1400" dirty="0" err="1">
                <a:latin typeface="Spectral"/>
              </a:rPr>
              <a:t>analyzing</a:t>
            </a:r>
            <a:r>
              <a:rPr lang="en-IN" sz="1400" dirty="0">
                <a:latin typeface="Spectral"/>
              </a:rPr>
              <a:t> data from sensors and IoT devices, useful in smart homes, industrial automation, and environmental monitoring.</a:t>
            </a:r>
          </a:p>
          <a:p>
            <a:pPr marL="285750" indent="-285750">
              <a:buFont typeface="Arial" panose="020B0604020202020204" pitchFamily="34" charset="0"/>
              <a:buChar char="•"/>
            </a:pPr>
            <a:r>
              <a:rPr lang="en-IN" sz="1400" b="1" dirty="0">
                <a:latin typeface="Spectral"/>
              </a:rPr>
              <a:t>Performance Monitoring:</a:t>
            </a:r>
            <a:r>
              <a:rPr lang="en-IN" sz="1400" dirty="0">
                <a:latin typeface="Spectral"/>
              </a:rPr>
              <a:t> In IT and network infrastructure, to monitor system metrics (CPU usage, memory consumption, network traffic) over time, helping in capacity planning and anomaly detection.</a:t>
            </a:r>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err="1">
                <a:latin typeface="Spectral"/>
              </a:rPr>
              <a:t>InfluxDB</a:t>
            </a:r>
            <a:r>
              <a:rPr lang="en-IN" sz="1400" dirty="0">
                <a:latin typeface="Spectral"/>
              </a:rPr>
              <a:t>, </a:t>
            </a:r>
            <a:r>
              <a:rPr lang="en-IN" sz="1400" dirty="0" err="1">
                <a:latin typeface="Spectral"/>
              </a:rPr>
              <a:t>TimescaleDB</a:t>
            </a:r>
            <a:r>
              <a:rPr lang="en-IN" sz="1400" dirty="0">
                <a:latin typeface="Spectral"/>
              </a:rPr>
              <a:t>, Prometheus.</a:t>
            </a:r>
            <a:endParaRPr lang="en-US" sz="1400" dirty="0">
              <a:latin typeface="Spectral"/>
            </a:endParaRPr>
          </a:p>
        </p:txBody>
      </p:sp>
      <p:pic>
        <p:nvPicPr>
          <p:cNvPr id="11" name="Picture 10">
            <a:extLst>
              <a:ext uri="{FF2B5EF4-FFF2-40B4-BE49-F238E27FC236}">
                <a16:creationId xmlns:a16="http://schemas.microsoft.com/office/drawing/2014/main" id="{8941A321-721A-A23B-BE39-5F3971D5074E}"/>
              </a:ext>
            </a:extLst>
          </p:cNvPr>
          <p:cNvPicPr>
            <a:picLocks noChangeAspect="1"/>
          </p:cNvPicPr>
          <p:nvPr/>
        </p:nvPicPr>
        <p:blipFill>
          <a:blip r:embed="rId2"/>
          <a:srcRect t="19660"/>
          <a:stretch>
            <a:fillRect/>
          </a:stretch>
        </p:blipFill>
        <p:spPr>
          <a:xfrm>
            <a:off x="7034107" y="786283"/>
            <a:ext cx="4759781" cy="5736022"/>
          </a:xfrm>
          <a:prstGeom prst="rect">
            <a:avLst/>
          </a:prstGeom>
        </p:spPr>
      </p:pic>
    </p:spTree>
    <p:extLst>
      <p:ext uri="{BB962C8B-B14F-4D97-AF65-F5344CB8AC3E}">
        <p14:creationId xmlns:p14="http://schemas.microsoft.com/office/powerpoint/2010/main" val="257656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9C53E8-AA14-30E0-1D2A-20A65960E1E5}"/>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8B13C4-A44F-4CA5-32C2-1CB8A555E275}"/>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
        <p:nvSpPr>
          <p:cNvPr id="6" name="Freeform: Shape 5">
            <a:extLst>
              <a:ext uri="{FF2B5EF4-FFF2-40B4-BE49-F238E27FC236}">
                <a16:creationId xmlns:a16="http://schemas.microsoft.com/office/drawing/2014/main" id="{13D0B058-A3B8-0B4A-5D5A-0F27FB2482C0}"/>
              </a:ext>
              <a:ext uri="{C183D7F6-B498-43B3-948B-1728B52AA6E4}">
                <adec:decorative xmlns:adec="http://schemas.microsoft.com/office/drawing/2017/decorative" val="1"/>
              </a:ext>
            </a:extLst>
          </p:cNvPr>
          <p:cNvSpPr/>
          <p:nvPr/>
        </p:nvSpPr>
        <p:spPr>
          <a:xfrm>
            <a:off x="10998226" y="-2650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Title 4">
            <a:extLst>
              <a:ext uri="{FF2B5EF4-FFF2-40B4-BE49-F238E27FC236}">
                <a16:creationId xmlns:a16="http://schemas.microsoft.com/office/drawing/2014/main" id="{DD1FC741-83C4-16E6-7D50-7BB1DCA58DAA}"/>
              </a:ext>
            </a:extLst>
          </p:cNvPr>
          <p:cNvSpPr>
            <a:spLocks noGrp="1"/>
          </p:cNvSpPr>
          <p:nvPr>
            <p:ph type="title"/>
          </p:nvPr>
        </p:nvSpPr>
        <p:spPr>
          <a:xfrm>
            <a:off x="536732" y="335695"/>
            <a:ext cx="11116029" cy="453887"/>
          </a:xfrm>
        </p:spPr>
        <p:txBody>
          <a:bodyPr/>
          <a:lstStyle/>
          <a:p>
            <a:r>
              <a:rPr lang="en-IN" dirty="0"/>
              <a:t>8. Object-Oriented Databases</a:t>
            </a:r>
          </a:p>
        </p:txBody>
      </p:sp>
      <p:cxnSp>
        <p:nvCxnSpPr>
          <p:cNvPr id="2" name="Straight Connector 1">
            <a:extLst>
              <a:ext uri="{FF2B5EF4-FFF2-40B4-BE49-F238E27FC236}">
                <a16:creationId xmlns:a16="http://schemas.microsoft.com/office/drawing/2014/main" id="{1505D41B-DC46-C46B-C67E-A62A1E727210}"/>
              </a:ext>
            </a:extLst>
          </p:cNvPr>
          <p:cNvCxnSpPr>
            <a:cxnSpLocks/>
          </p:cNvCxnSpPr>
          <p:nvPr/>
        </p:nvCxnSpPr>
        <p:spPr>
          <a:xfrm>
            <a:off x="6559420" y="1528426"/>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A7B811C-E621-3DA2-3F21-698149739F48}"/>
              </a:ext>
            </a:extLst>
          </p:cNvPr>
          <p:cNvSpPr>
            <a:spLocks noGrp="1"/>
          </p:cNvSpPr>
          <p:nvPr>
            <p:ph type="body" sz="quarter" idx="28"/>
          </p:nvPr>
        </p:nvSpPr>
        <p:spPr>
          <a:xfrm>
            <a:off x="536732" y="994162"/>
            <a:ext cx="5872565" cy="5689899"/>
          </a:xfrm>
        </p:spPr>
        <p:txBody>
          <a:bodyPr/>
          <a:lstStyle/>
          <a:p>
            <a:r>
              <a:rPr lang="en-US" sz="1400" dirty="0">
                <a:latin typeface="Spectral"/>
              </a:rPr>
              <a:t>Object-oriented databases (OODB) are databases that store and manipulate data as objects.</a:t>
            </a:r>
          </a:p>
          <a:p>
            <a:r>
              <a:rPr lang="en-US" sz="1400" dirty="0">
                <a:latin typeface="Spectral"/>
              </a:rPr>
              <a:t>These objects are instances of classes, which can encapsulate both data (attributes) and behaviors (methods), mirroring the structure and concepts of object-oriented programming languages like Java, C++, or Python.</a:t>
            </a:r>
          </a:p>
          <a:p>
            <a:r>
              <a:rPr lang="en-US" sz="1400" dirty="0">
                <a:latin typeface="Spectral"/>
              </a:rPr>
              <a:t>OODBs are particularly well-suited for applications where complex data models are necessary, or the application logic heavily relies on object-oriented principles.</a:t>
            </a:r>
          </a:p>
          <a:p>
            <a:r>
              <a:rPr lang="en-US" sz="1400" dirty="0">
                <a:latin typeface="Spectral"/>
              </a:rPr>
              <a:t>By allowing developers to work directly with objects in the database, OODBs can simplify the development process and provide a more natural and efficient way to manage complex data structures and relationships.</a:t>
            </a:r>
          </a:p>
          <a:p>
            <a:r>
              <a:rPr lang="en-US" sz="1400" b="1" dirty="0">
                <a:latin typeface="Spectral"/>
              </a:rPr>
              <a:t>Common Use-cases:</a:t>
            </a:r>
          </a:p>
          <a:p>
            <a:pPr marL="285750" indent="-285750">
              <a:buFont typeface="Arial" panose="020B0604020202020204" pitchFamily="34" charset="0"/>
              <a:buChar char="•"/>
            </a:pPr>
            <a:r>
              <a:rPr lang="en-US" sz="1400" b="1" dirty="0">
                <a:latin typeface="Spectral"/>
              </a:rPr>
              <a:t>Object-Oriented Applications:</a:t>
            </a:r>
            <a:r>
              <a:rPr lang="en-US" sz="1400" dirty="0">
                <a:latin typeface="Spectral"/>
              </a:rPr>
              <a:t> Applications developed using OOP languages that require a seamless persistence mechanism for storing and retrieving objects without the need to convert them to a different format (object-relational mapping).</a:t>
            </a:r>
          </a:p>
          <a:p>
            <a:pPr marL="285750" indent="-285750">
              <a:buFont typeface="Arial" panose="020B0604020202020204" pitchFamily="34" charset="0"/>
              <a:buChar char="•"/>
            </a:pPr>
            <a:r>
              <a:rPr lang="en-US" sz="1400" b="1" dirty="0">
                <a:latin typeface="Spectral"/>
              </a:rPr>
              <a:t>Multimedia Databases:</a:t>
            </a:r>
            <a:r>
              <a:rPr lang="en-US" sz="1400" dirty="0">
                <a:latin typeface="Spectral"/>
              </a:rPr>
              <a:t> Storing, organizing, and retrieving multimedia items like images, videos, and audio files, which can benefit from the encapsulation of both data and behaviors (e.g., methods to play or edit).</a:t>
            </a:r>
          </a:p>
          <a:p>
            <a:endParaRPr lang="en-US" sz="1400" dirty="0">
              <a:latin typeface="Spectral"/>
            </a:endParaRPr>
          </a:p>
          <a:p>
            <a:r>
              <a:rPr lang="fr-FR" sz="1400" b="1" dirty="0" err="1">
                <a:latin typeface="Spectral"/>
              </a:rPr>
              <a:t>Examples</a:t>
            </a:r>
            <a:r>
              <a:rPr lang="fr-FR" sz="1400" b="1" dirty="0">
                <a:latin typeface="Spectral"/>
              </a:rPr>
              <a:t>:</a:t>
            </a:r>
            <a:r>
              <a:rPr lang="fr-FR" sz="1400" dirty="0">
                <a:latin typeface="Spectral"/>
              </a:rPr>
              <a:t> </a:t>
            </a:r>
            <a:r>
              <a:rPr lang="en-IN" sz="1400" dirty="0" err="1">
                <a:latin typeface="Spectral"/>
              </a:rPr>
              <a:t>ObjectDB</a:t>
            </a:r>
            <a:r>
              <a:rPr lang="en-IN" sz="1400" dirty="0">
                <a:latin typeface="Spectral"/>
              </a:rPr>
              <a:t>, db4o</a:t>
            </a:r>
            <a:endParaRPr lang="en-US" sz="1400" dirty="0">
              <a:latin typeface="Spectral"/>
            </a:endParaRPr>
          </a:p>
        </p:txBody>
      </p:sp>
      <p:pic>
        <p:nvPicPr>
          <p:cNvPr id="15" name="Picture 14">
            <a:extLst>
              <a:ext uri="{FF2B5EF4-FFF2-40B4-BE49-F238E27FC236}">
                <a16:creationId xmlns:a16="http://schemas.microsoft.com/office/drawing/2014/main" id="{E743A755-C2A0-331F-9F44-53571A280FD8}"/>
              </a:ext>
            </a:extLst>
          </p:cNvPr>
          <p:cNvPicPr>
            <a:picLocks noChangeAspect="1"/>
          </p:cNvPicPr>
          <p:nvPr/>
        </p:nvPicPr>
        <p:blipFill>
          <a:blip r:embed="rId2"/>
          <a:stretch>
            <a:fillRect/>
          </a:stretch>
        </p:blipFill>
        <p:spPr>
          <a:xfrm>
            <a:off x="6709544" y="888346"/>
            <a:ext cx="5329574" cy="5329574"/>
          </a:xfrm>
          <a:prstGeom prst="rect">
            <a:avLst/>
          </a:prstGeom>
        </p:spPr>
      </p:pic>
    </p:spTree>
    <p:extLst>
      <p:ext uri="{BB962C8B-B14F-4D97-AF65-F5344CB8AC3E}">
        <p14:creationId xmlns:p14="http://schemas.microsoft.com/office/powerpoint/2010/main" val="2135176614"/>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3396</TotalTime>
  <Words>2725</Words>
  <Application>Microsoft Office PowerPoint</Application>
  <PresentationFormat>Widescreen</PresentationFormat>
  <Paragraphs>190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等线</vt:lpstr>
      <vt:lpstr>Abadi</vt:lpstr>
      <vt:lpstr>Arial</vt:lpstr>
      <vt:lpstr>Calibri</vt:lpstr>
      <vt:lpstr>Posterama Text Black</vt:lpstr>
      <vt:lpstr>Posterama Text SemiBold</vt:lpstr>
      <vt:lpstr>Spectral</vt:lpstr>
      <vt:lpstr>Wingdings</vt:lpstr>
      <vt:lpstr>Office 主题​​</vt:lpstr>
      <vt:lpstr>What are different types of Databases?</vt:lpstr>
      <vt:lpstr>1. Relational Databases (RDBMS)</vt:lpstr>
      <vt:lpstr>2. Key-Value Store</vt:lpstr>
      <vt:lpstr>3. Document Databases</vt:lpstr>
      <vt:lpstr>4. Graph Databases</vt:lpstr>
      <vt:lpstr>5. Wide-Column Stores</vt:lpstr>
      <vt:lpstr>6. In-Memory Databases</vt:lpstr>
      <vt:lpstr>7. Time-Series Databases</vt:lpstr>
      <vt:lpstr>8. Object-Oriented Databases</vt:lpstr>
      <vt:lpstr>9. Text Search Databases</vt:lpstr>
      <vt:lpstr>10. Spatial Databases</vt:lpstr>
      <vt:lpstr>11. Blob Datastore</vt:lpstr>
      <vt:lpstr>12. Ledger Databases</vt:lpstr>
      <vt:lpstr>13. Hierarchical Databases</vt:lpstr>
      <vt:lpstr>14. Vector Databases</vt:lpstr>
      <vt:lpstr>15. Embedded Databases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210</cp:revision>
  <dcterms:created xsi:type="dcterms:W3CDTF">2024-08-09T17:51:35Z</dcterms:created>
  <dcterms:modified xsi:type="dcterms:W3CDTF">2025-07-09T13:28:15Z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